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sldIdLst>
    <p:sldId id="256" r:id="rId2"/>
    <p:sldId id="257" r:id="rId3"/>
    <p:sldId id="258" r:id="rId4"/>
    <p:sldId id="273"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4" r:id="rId19"/>
    <p:sldId id="275" r:id="rId20"/>
    <p:sldId id="282" r:id="rId21"/>
    <p:sldId id="277" r:id="rId22"/>
    <p:sldId id="284" r:id="rId23"/>
    <p:sldId id="278"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6" autoAdjust="0"/>
    <p:restoredTop sz="94424" autoAdjust="0"/>
  </p:normalViewPr>
  <p:slideViewPr>
    <p:cSldViewPr snapToGrid="0">
      <p:cViewPr varScale="1">
        <p:scale>
          <a:sx n="65" d="100"/>
          <a:sy n="65" d="100"/>
        </p:scale>
        <p:origin x="72" y="180"/>
      </p:cViewPr>
      <p:guideLst/>
    </p:cSldViewPr>
  </p:slideViewPr>
  <p:outlineViewPr>
    <p:cViewPr>
      <p:scale>
        <a:sx n="33" d="100"/>
        <a:sy n="33" d="100"/>
      </p:scale>
      <p:origin x="0" y="-1758"/>
    </p:cViewPr>
  </p:outlineViewPr>
  <p:notesTextViewPr>
    <p:cViewPr>
      <p:scale>
        <a:sx n="1" d="1"/>
        <a:sy n="1" d="1"/>
      </p:scale>
      <p:origin x="0" y="0"/>
    </p:cViewPr>
  </p:notesTextViewPr>
  <p:notesViewPr>
    <p:cSldViewPr snapToGrid="0">
      <p:cViewPr>
        <p:scale>
          <a:sx n="100" d="100"/>
          <a:sy n="100" d="100"/>
        </p:scale>
        <p:origin x="1890" y="-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127AF-CFB5-445F-BB7B-659E16865867}" type="datetimeFigureOut">
              <a:rPr kumimoji="1" lang="ja-JP" altLang="en-US" smtClean="0"/>
              <a:t>2019/7/23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91170-D6C5-4501-BF42-688BA5848A48}" type="slidenum">
              <a:rPr kumimoji="1" lang="ja-JP" altLang="en-US" smtClean="0"/>
              <a:t>‹#›</a:t>
            </a:fld>
            <a:endParaRPr kumimoji="1" lang="ja-JP" altLang="en-US"/>
          </a:p>
        </p:txBody>
      </p:sp>
    </p:spTree>
    <p:extLst>
      <p:ext uri="{BB962C8B-B14F-4D97-AF65-F5344CB8AC3E}">
        <p14:creationId xmlns:p14="http://schemas.microsoft.com/office/powerpoint/2010/main" val="40586314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1</a:t>
            </a:fld>
            <a:endParaRPr kumimoji="1" lang="ja-JP" altLang="en-US"/>
          </a:p>
        </p:txBody>
      </p:sp>
    </p:spTree>
    <p:extLst>
      <p:ext uri="{BB962C8B-B14F-4D97-AF65-F5344CB8AC3E}">
        <p14:creationId xmlns:p14="http://schemas.microsoft.com/office/powerpoint/2010/main" val="3672392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11</a:t>
            </a:fld>
            <a:endParaRPr kumimoji="1" lang="ja-JP" altLang="en-US"/>
          </a:p>
        </p:txBody>
      </p:sp>
    </p:spTree>
    <p:extLst>
      <p:ext uri="{BB962C8B-B14F-4D97-AF65-F5344CB8AC3E}">
        <p14:creationId xmlns:p14="http://schemas.microsoft.com/office/powerpoint/2010/main" val="2288467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12</a:t>
            </a:fld>
            <a:endParaRPr kumimoji="1" lang="ja-JP" altLang="en-US"/>
          </a:p>
        </p:txBody>
      </p:sp>
    </p:spTree>
    <p:extLst>
      <p:ext uri="{BB962C8B-B14F-4D97-AF65-F5344CB8AC3E}">
        <p14:creationId xmlns:p14="http://schemas.microsoft.com/office/powerpoint/2010/main" val="329173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13</a:t>
            </a:fld>
            <a:endParaRPr kumimoji="1" lang="ja-JP" altLang="en-US"/>
          </a:p>
        </p:txBody>
      </p:sp>
    </p:spTree>
    <p:extLst>
      <p:ext uri="{BB962C8B-B14F-4D97-AF65-F5344CB8AC3E}">
        <p14:creationId xmlns:p14="http://schemas.microsoft.com/office/powerpoint/2010/main" val="1916264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14</a:t>
            </a:fld>
            <a:endParaRPr kumimoji="1" lang="ja-JP" altLang="en-US"/>
          </a:p>
        </p:txBody>
      </p:sp>
    </p:spTree>
    <p:extLst>
      <p:ext uri="{BB962C8B-B14F-4D97-AF65-F5344CB8AC3E}">
        <p14:creationId xmlns:p14="http://schemas.microsoft.com/office/powerpoint/2010/main" val="2708681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15</a:t>
            </a:fld>
            <a:endParaRPr kumimoji="1" lang="ja-JP" altLang="en-US"/>
          </a:p>
        </p:txBody>
      </p:sp>
    </p:spTree>
    <p:extLst>
      <p:ext uri="{BB962C8B-B14F-4D97-AF65-F5344CB8AC3E}">
        <p14:creationId xmlns:p14="http://schemas.microsoft.com/office/powerpoint/2010/main" val="4208923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16</a:t>
            </a:fld>
            <a:endParaRPr kumimoji="1" lang="ja-JP" altLang="en-US"/>
          </a:p>
        </p:txBody>
      </p:sp>
    </p:spTree>
    <p:extLst>
      <p:ext uri="{BB962C8B-B14F-4D97-AF65-F5344CB8AC3E}">
        <p14:creationId xmlns:p14="http://schemas.microsoft.com/office/powerpoint/2010/main" val="2230907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17</a:t>
            </a:fld>
            <a:endParaRPr kumimoji="1" lang="ja-JP" altLang="en-US"/>
          </a:p>
        </p:txBody>
      </p:sp>
    </p:spTree>
    <p:extLst>
      <p:ext uri="{BB962C8B-B14F-4D97-AF65-F5344CB8AC3E}">
        <p14:creationId xmlns:p14="http://schemas.microsoft.com/office/powerpoint/2010/main" val="2225457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18</a:t>
            </a:fld>
            <a:endParaRPr kumimoji="1" lang="ja-JP" altLang="en-US"/>
          </a:p>
        </p:txBody>
      </p:sp>
    </p:spTree>
    <p:extLst>
      <p:ext uri="{BB962C8B-B14F-4D97-AF65-F5344CB8AC3E}">
        <p14:creationId xmlns:p14="http://schemas.microsoft.com/office/powerpoint/2010/main" val="2834309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19</a:t>
            </a:fld>
            <a:endParaRPr kumimoji="1" lang="ja-JP" altLang="en-US"/>
          </a:p>
        </p:txBody>
      </p:sp>
    </p:spTree>
    <p:extLst>
      <p:ext uri="{BB962C8B-B14F-4D97-AF65-F5344CB8AC3E}">
        <p14:creationId xmlns:p14="http://schemas.microsoft.com/office/powerpoint/2010/main" val="4243434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20</a:t>
            </a:fld>
            <a:endParaRPr kumimoji="1" lang="ja-JP" altLang="en-US"/>
          </a:p>
        </p:txBody>
      </p:sp>
    </p:spTree>
    <p:extLst>
      <p:ext uri="{BB962C8B-B14F-4D97-AF65-F5344CB8AC3E}">
        <p14:creationId xmlns:p14="http://schemas.microsoft.com/office/powerpoint/2010/main" val="1494010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3</a:t>
            </a:fld>
            <a:endParaRPr kumimoji="1" lang="ja-JP" altLang="en-US"/>
          </a:p>
        </p:txBody>
      </p:sp>
    </p:spTree>
    <p:extLst>
      <p:ext uri="{BB962C8B-B14F-4D97-AF65-F5344CB8AC3E}">
        <p14:creationId xmlns:p14="http://schemas.microsoft.com/office/powerpoint/2010/main" val="3945392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４年生の小数の学習です。導入時、実物をよく使うことがあるのですが、今回はパワーポイントでつくったアニメーションを使って問題場面をつかませました。水面や目盛りがはっきりしているせいか、児童は本時の目的をしっかりとつかむことができたように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21</a:t>
            </a:fld>
            <a:endParaRPr kumimoji="1" lang="ja-JP" altLang="en-US"/>
          </a:p>
        </p:txBody>
      </p:sp>
    </p:spTree>
    <p:extLst>
      <p:ext uri="{BB962C8B-B14F-4D97-AF65-F5344CB8AC3E}">
        <p14:creationId xmlns:p14="http://schemas.microsoft.com/office/powerpoint/2010/main" val="3251343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ジュースを注ぐアニメーションを見せることで、多くの児童引き付けることができたように思います。★確かに実際に注いだほうが、場面をよりよくとらえることができると思います。しかし、過去の経験では、操作の過程で誤差が生じたり、表面張力で読み取りにくかったりしました。また、ビン残った液体を気にするなど、問題に集中できない児童もおりました。今回の取り組みは、実際に見せることよりも、学習に集中させることに効果があったように思います。★課題としては、平面の図を使って学習活動を進めたため、かさを求める問題であったのに、長さを求める意識で解決にあたっていた児童がいたことです。量感をどうこの授業で育てるかが課題として残りました。</a:t>
            </a:r>
            <a:endParaRPr kumimoji="1" lang="en-US" altLang="ja-JP" dirty="0" smtClean="0"/>
          </a:p>
          <a:p>
            <a:r>
              <a:rPr kumimoji="1" lang="ja-JP" altLang="en-US" dirty="0" smtClean="0"/>
              <a:t>　今回の活用を通して、</a:t>
            </a:r>
            <a:r>
              <a:rPr kumimoji="1" lang="en-US" altLang="ja-JP" dirty="0" smtClean="0"/>
              <a:t>ICT</a:t>
            </a:r>
            <a:r>
              <a:rPr kumimoji="1" lang="ja-JP" altLang="en-US" dirty="0" smtClean="0"/>
              <a:t>機器は使わなければならないから使う、あったらよいが、なくても困らないもの、といった意識が確かに存在した私にとって、</a:t>
            </a:r>
            <a:r>
              <a:rPr kumimoji="1" lang="en-US" altLang="ja-JP" dirty="0" smtClean="0"/>
              <a:t>ICT</a:t>
            </a:r>
            <a:r>
              <a:rPr kumimoji="1" lang="ja-JP" altLang="en-US" dirty="0" smtClean="0"/>
              <a:t>機器の使用の優位性を改めて認識する機会となりました。教材研究をしっかりと行い、各教科の各単元のねらいを達成するために</a:t>
            </a:r>
            <a:r>
              <a:rPr kumimoji="1" lang="ja-JP" altLang="en-US" smtClean="0"/>
              <a:t>どう機器を活用するかが大切と思いました。</a:t>
            </a:r>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22</a:t>
            </a:fld>
            <a:endParaRPr kumimoji="1" lang="ja-JP" altLang="en-US"/>
          </a:p>
        </p:txBody>
      </p:sp>
    </p:spTree>
    <p:extLst>
      <p:ext uri="{BB962C8B-B14F-4D97-AF65-F5344CB8AC3E}">
        <p14:creationId xmlns:p14="http://schemas.microsoft.com/office/powerpoint/2010/main" val="2493005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23</a:t>
            </a:fld>
            <a:endParaRPr kumimoji="1" lang="ja-JP" altLang="en-US"/>
          </a:p>
        </p:txBody>
      </p:sp>
    </p:spTree>
    <p:extLst>
      <p:ext uri="{BB962C8B-B14F-4D97-AF65-F5344CB8AC3E}">
        <p14:creationId xmlns:p14="http://schemas.microsoft.com/office/powerpoint/2010/main" val="6870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4</a:t>
            </a:fld>
            <a:endParaRPr kumimoji="1" lang="ja-JP" altLang="en-US"/>
          </a:p>
        </p:txBody>
      </p:sp>
    </p:spTree>
    <p:extLst>
      <p:ext uri="{BB962C8B-B14F-4D97-AF65-F5344CB8AC3E}">
        <p14:creationId xmlns:p14="http://schemas.microsoft.com/office/powerpoint/2010/main" val="157127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5</a:t>
            </a:fld>
            <a:endParaRPr kumimoji="1" lang="ja-JP" altLang="en-US"/>
          </a:p>
        </p:txBody>
      </p:sp>
    </p:spTree>
    <p:extLst>
      <p:ext uri="{BB962C8B-B14F-4D97-AF65-F5344CB8AC3E}">
        <p14:creationId xmlns:p14="http://schemas.microsoft.com/office/powerpoint/2010/main" val="319566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6</a:t>
            </a:fld>
            <a:endParaRPr kumimoji="1" lang="ja-JP" altLang="en-US"/>
          </a:p>
        </p:txBody>
      </p:sp>
    </p:spTree>
    <p:extLst>
      <p:ext uri="{BB962C8B-B14F-4D97-AF65-F5344CB8AC3E}">
        <p14:creationId xmlns:p14="http://schemas.microsoft.com/office/powerpoint/2010/main" val="248019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7</a:t>
            </a:fld>
            <a:endParaRPr kumimoji="1" lang="ja-JP" altLang="en-US"/>
          </a:p>
        </p:txBody>
      </p:sp>
    </p:spTree>
    <p:extLst>
      <p:ext uri="{BB962C8B-B14F-4D97-AF65-F5344CB8AC3E}">
        <p14:creationId xmlns:p14="http://schemas.microsoft.com/office/powerpoint/2010/main" val="2628764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8</a:t>
            </a:fld>
            <a:endParaRPr kumimoji="1" lang="ja-JP" altLang="en-US"/>
          </a:p>
        </p:txBody>
      </p:sp>
    </p:spTree>
    <p:extLst>
      <p:ext uri="{BB962C8B-B14F-4D97-AF65-F5344CB8AC3E}">
        <p14:creationId xmlns:p14="http://schemas.microsoft.com/office/powerpoint/2010/main" val="15670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9</a:t>
            </a:fld>
            <a:endParaRPr kumimoji="1" lang="ja-JP" altLang="en-US"/>
          </a:p>
        </p:txBody>
      </p:sp>
    </p:spTree>
    <p:extLst>
      <p:ext uri="{BB962C8B-B14F-4D97-AF65-F5344CB8AC3E}">
        <p14:creationId xmlns:p14="http://schemas.microsoft.com/office/powerpoint/2010/main" val="4094142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091170-D6C5-4501-BF42-688BA5848A48}" type="slidenum">
              <a:rPr kumimoji="1" lang="ja-JP" altLang="en-US" smtClean="0"/>
              <a:t>10</a:t>
            </a:fld>
            <a:endParaRPr kumimoji="1" lang="ja-JP" altLang="en-US"/>
          </a:p>
        </p:txBody>
      </p:sp>
    </p:spTree>
    <p:extLst>
      <p:ext uri="{BB962C8B-B14F-4D97-AF65-F5344CB8AC3E}">
        <p14:creationId xmlns:p14="http://schemas.microsoft.com/office/powerpoint/2010/main" val="1643523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C4F8A25-76F9-4AD4-B32A-7676EA98F3AC}" type="datetimeFigureOut">
              <a:rPr kumimoji="1" lang="ja-JP" altLang="en-US" smtClean="0"/>
              <a:t>2019/7/23</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F68E450F-328E-4A02-BBA1-BF173E856687}"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7144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4F8A25-76F9-4AD4-B32A-7676EA98F3AC}" type="datetimeFigureOut">
              <a:rPr kumimoji="1" lang="ja-JP" altLang="en-US" smtClean="0"/>
              <a:t>2019/7/23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8E450F-328E-4A02-BBA1-BF173E856687}" type="slidenum">
              <a:rPr kumimoji="1" lang="ja-JP" altLang="en-US" smtClean="0"/>
              <a:t>‹#›</a:t>
            </a:fld>
            <a:endParaRPr kumimoji="1" lang="ja-JP" altLang="en-US"/>
          </a:p>
        </p:txBody>
      </p:sp>
    </p:spTree>
    <p:extLst>
      <p:ext uri="{BB962C8B-B14F-4D97-AF65-F5344CB8AC3E}">
        <p14:creationId xmlns:p14="http://schemas.microsoft.com/office/powerpoint/2010/main" val="302524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C4F8A25-76F9-4AD4-B32A-7676EA98F3AC}" type="datetimeFigureOut">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8E450F-328E-4A02-BBA1-BF173E856687}"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7816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C4F8A25-76F9-4AD4-B32A-7676EA98F3AC}" type="datetimeFigureOut">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8E450F-328E-4A02-BBA1-BF173E856687}"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8427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C4F8A25-76F9-4AD4-B32A-7676EA98F3AC}" type="datetimeFigureOut">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8E450F-328E-4A02-BBA1-BF173E856687}" type="slidenum">
              <a:rPr kumimoji="1" lang="ja-JP" altLang="en-US" smtClean="0"/>
              <a:t>‹#›</a:t>
            </a:fld>
            <a:endParaRPr kumimoji="1" lang="ja-JP" altLang="en-US"/>
          </a:p>
        </p:txBody>
      </p:sp>
    </p:spTree>
    <p:extLst>
      <p:ext uri="{BB962C8B-B14F-4D97-AF65-F5344CB8AC3E}">
        <p14:creationId xmlns:p14="http://schemas.microsoft.com/office/powerpoint/2010/main" val="2976312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C4F8A25-76F9-4AD4-B32A-7676EA98F3AC}" type="datetimeFigureOut">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8E450F-328E-4A02-BBA1-BF173E856687}"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9417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C4F8A25-76F9-4AD4-B32A-7676EA98F3AC}" type="datetimeFigureOut">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8E450F-328E-4A02-BBA1-BF173E856687}"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549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C4F8A25-76F9-4AD4-B32A-7676EA98F3AC}" type="datetimeFigureOut">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8E450F-328E-4A02-BBA1-BF173E856687}"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868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C4F8A25-76F9-4AD4-B32A-7676EA98F3AC}" type="datetimeFigureOut">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8E450F-328E-4A02-BBA1-BF173E856687}"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673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C4F8A25-76F9-4AD4-B32A-7676EA98F3AC}" type="datetimeFigureOut">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8E450F-328E-4A02-BBA1-BF173E856687}" type="slidenum">
              <a:rPr kumimoji="1" lang="ja-JP" altLang="en-US" smtClean="0"/>
              <a:t>‹#›</a:t>
            </a:fld>
            <a:endParaRPr kumimoji="1" lang="ja-JP" altLang="en-US"/>
          </a:p>
        </p:txBody>
      </p:sp>
    </p:spTree>
    <p:extLst>
      <p:ext uri="{BB962C8B-B14F-4D97-AF65-F5344CB8AC3E}">
        <p14:creationId xmlns:p14="http://schemas.microsoft.com/office/powerpoint/2010/main" val="3962416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C4F8A25-76F9-4AD4-B32A-7676EA98F3AC}" type="datetimeFigureOut">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8E450F-328E-4A02-BBA1-BF173E856687}"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991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C4F8A25-76F9-4AD4-B32A-7676EA98F3AC}" type="datetimeFigureOut">
              <a:rPr kumimoji="1" lang="ja-JP" altLang="en-US" smtClean="0"/>
              <a:t>2019/7/23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8E450F-328E-4A02-BBA1-BF173E856687}" type="slidenum">
              <a:rPr kumimoji="1" lang="ja-JP" altLang="en-US" smtClean="0"/>
              <a:t>‹#›</a:t>
            </a:fld>
            <a:endParaRPr kumimoji="1" lang="ja-JP" altLang="en-US"/>
          </a:p>
        </p:txBody>
      </p:sp>
    </p:spTree>
    <p:extLst>
      <p:ext uri="{BB962C8B-B14F-4D97-AF65-F5344CB8AC3E}">
        <p14:creationId xmlns:p14="http://schemas.microsoft.com/office/powerpoint/2010/main" val="260900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C4F8A25-76F9-4AD4-B32A-7676EA98F3AC}" type="datetimeFigureOut">
              <a:rPr kumimoji="1" lang="ja-JP" altLang="en-US" smtClean="0"/>
              <a:t>2019/7/23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68E450F-328E-4A02-BBA1-BF173E856687}"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275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C4F8A25-76F9-4AD4-B32A-7676EA98F3AC}" type="datetimeFigureOut">
              <a:rPr kumimoji="1" lang="ja-JP" altLang="en-US" smtClean="0"/>
              <a:t>2019/7/23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8E450F-328E-4A02-BBA1-BF173E856687}"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22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F8A25-76F9-4AD4-B32A-7676EA98F3AC}" type="datetimeFigureOut">
              <a:rPr kumimoji="1" lang="ja-JP" altLang="en-US" smtClean="0"/>
              <a:t>2019/7/23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68E450F-328E-4A02-BBA1-BF173E856687}" type="slidenum">
              <a:rPr kumimoji="1" lang="ja-JP" altLang="en-US" smtClean="0"/>
              <a:t>‹#›</a:t>
            </a:fld>
            <a:endParaRPr kumimoji="1" lang="ja-JP" altLang="en-US"/>
          </a:p>
        </p:txBody>
      </p:sp>
    </p:spTree>
    <p:extLst>
      <p:ext uri="{BB962C8B-B14F-4D97-AF65-F5344CB8AC3E}">
        <p14:creationId xmlns:p14="http://schemas.microsoft.com/office/powerpoint/2010/main" val="1532759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4F8A25-76F9-4AD4-B32A-7676EA98F3AC}" type="datetimeFigureOut">
              <a:rPr kumimoji="1" lang="ja-JP" altLang="en-US" smtClean="0"/>
              <a:t>2019/7/23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8E450F-328E-4A02-BBA1-BF173E856687}"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992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4F8A25-76F9-4AD4-B32A-7676EA98F3AC}" type="datetimeFigureOut">
              <a:rPr kumimoji="1" lang="ja-JP" altLang="en-US" smtClean="0"/>
              <a:t>2019/7/23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8E450F-328E-4A02-BBA1-BF173E856687}" type="slidenum">
              <a:rPr kumimoji="1" lang="ja-JP" altLang="en-US" smtClean="0"/>
              <a:t>‹#›</a:t>
            </a:fld>
            <a:endParaRPr kumimoji="1" lang="ja-JP" altLang="en-US"/>
          </a:p>
        </p:txBody>
      </p:sp>
    </p:spTree>
    <p:extLst>
      <p:ext uri="{BB962C8B-B14F-4D97-AF65-F5344CB8AC3E}">
        <p14:creationId xmlns:p14="http://schemas.microsoft.com/office/powerpoint/2010/main" val="108695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4F8A25-76F9-4AD4-B32A-7676EA98F3AC}" type="datetimeFigureOut">
              <a:rPr kumimoji="1" lang="ja-JP" altLang="en-US" smtClean="0"/>
              <a:t>2019/7/23</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8E450F-328E-4A02-BBA1-BF173E856687}" type="slidenum">
              <a:rPr kumimoji="1" lang="ja-JP" altLang="en-US" smtClean="0"/>
              <a:t>‹#›</a:t>
            </a:fld>
            <a:endParaRPr kumimoji="1" lang="ja-JP" altLang="en-US"/>
          </a:p>
        </p:txBody>
      </p:sp>
    </p:spTree>
    <p:extLst>
      <p:ext uri="{BB962C8B-B14F-4D97-AF65-F5344CB8AC3E}">
        <p14:creationId xmlns:p14="http://schemas.microsoft.com/office/powerpoint/2010/main" val="12551479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 xmlns:a16="http://schemas.microsoft.com/office/drawing/2014/main" id="{0344A3BE-7745-4CD8-922D-33536FD0F4E9}"/>
              </a:ext>
            </a:extLst>
          </p:cNvPr>
          <p:cNvSpPr txBox="1"/>
          <p:nvPr/>
        </p:nvSpPr>
        <p:spPr>
          <a:xfrm>
            <a:off x="2900253" y="1440873"/>
            <a:ext cx="6391493" cy="523220"/>
          </a:xfrm>
          <a:prstGeom prst="rect">
            <a:avLst/>
          </a:prstGeom>
          <a:noFill/>
        </p:spPr>
        <p:txBody>
          <a:bodyPr wrap="none" rtlCol="0">
            <a:spAutoFit/>
          </a:bodyPr>
          <a:lstStyle/>
          <a:p>
            <a:r>
              <a:rPr kumimoji="1" lang="ja-JP" altLang="en-US" sz="2800" dirty="0"/>
              <a:t>令和元年度　第２回情報教育研究会総会</a:t>
            </a:r>
          </a:p>
        </p:txBody>
      </p:sp>
      <p:sp>
        <p:nvSpPr>
          <p:cNvPr id="7" name="テキスト ボックス 6">
            <a:extLst>
              <a:ext uri="{FF2B5EF4-FFF2-40B4-BE49-F238E27FC236}">
                <a16:creationId xmlns="" xmlns:a16="http://schemas.microsoft.com/office/drawing/2014/main" id="{7C5B0693-D648-45DC-869F-245586A15FD8}"/>
              </a:ext>
            </a:extLst>
          </p:cNvPr>
          <p:cNvSpPr txBox="1"/>
          <p:nvPr/>
        </p:nvSpPr>
        <p:spPr>
          <a:xfrm>
            <a:off x="4080062" y="2921168"/>
            <a:ext cx="4031873" cy="1015663"/>
          </a:xfrm>
          <a:prstGeom prst="rect">
            <a:avLst/>
          </a:prstGeom>
          <a:noFill/>
        </p:spPr>
        <p:txBody>
          <a:bodyPr wrap="none" rtlCol="0">
            <a:spAutoFit/>
          </a:bodyPr>
          <a:lstStyle/>
          <a:p>
            <a:r>
              <a:rPr kumimoji="1" lang="ja-JP" altLang="en-US" sz="6000" dirty="0"/>
              <a:t>活用研究部</a:t>
            </a:r>
          </a:p>
        </p:txBody>
      </p:sp>
    </p:spTree>
    <p:extLst>
      <p:ext uri="{BB962C8B-B14F-4D97-AF65-F5344CB8AC3E}">
        <p14:creationId xmlns:p14="http://schemas.microsoft.com/office/powerpoint/2010/main" val="970490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 xmlns:a16="http://schemas.microsoft.com/office/drawing/2014/main" id="{FBCED31E-05FF-4F84-AFDF-4B2EAE4F4B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12778" y="665241"/>
            <a:ext cx="6766444" cy="5527518"/>
          </a:xfrm>
          <a:prstGeom prst="rect">
            <a:avLst/>
          </a:prstGeom>
        </p:spPr>
      </p:pic>
      <p:sp>
        <p:nvSpPr>
          <p:cNvPr id="6" name="四角形: 角を丸くする 5">
            <a:extLst>
              <a:ext uri="{FF2B5EF4-FFF2-40B4-BE49-F238E27FC236}">
                <a16:creationId xmlns="" xmlns:a16="http://schemas.microsoft.com/office/drawing/2014/main" id="{E3911B1D-F7CC-452A-A557-7ADF8A48A102}"/>
              </a:ext>
            </a:extLst>
          </p:cNvPr>
          <p:cNvSpPr/>
          <p:nvPr/>
        </p:nvSpPr>
        <p:spPr>
          <a:xfrm>
            <a:off x="6096000" y="5272089"/>
            <a:ext cx="3383222" cy="892094"/>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7" name="テキスト ボックス 6">
            <a:extLst>
              <a:ext uri="{FF2B5EF4-FFF2-40B4-BE49-F238E27FC236}">
                <a16:creationId xmlns="" xmlns:a16="http://schemas.microsoft.com/office/drawing/2014/main" id="{7ED5DFA1-DCC6-45B2-B674-A81211AE0FC7}"/>
              </a:ext>
            </a:extLst>
          </p:cNvPr>
          <p:cNvSpPr txBox="1"/>
          <p:nvPr/>
        </p:nvSpPr>
        <p:spPr>
          <a:xfrm>
            <a:off x="5500009" y="4677429"/>
            <a:ext cx="4592416" cy="523220"/>
          </a:xfrm>
          <a:prstGeom prst="rect">
            <a:avLst/>
          </a:prstGeom>
          <a:solidFill>
            <a:srgbClr val="FFFF00"/>
          </a:solidFill>
          <a:ln>
            <a:solidFill>
              <a:schemeClr val="tx1"/>
            </a:solidFill>
          </a:ln>
        </p:spPr>
        <p:txBody>
          <a:bodyPr wrap="square" rtlCol="0">
            <a:spAutoFit/>
          </a:bodyPr>
          <a:lstStyle/>
          <a:p>
            <a:r>
              <a:rPr kumimoji="1" lang="en-US" altLang="ja-JP" sz="2800" dirty="0">
                <a:solidFill>
                  <a:srgbClr val="FF0000"/>
                </a:solidFill>
              </a:rPr>
              <a:t>NHK for school</a:t>
            </a:r>
            <a:r>
              <a:rPr kumimoji="1" lang="ja-JP" altLang="en-US" sz="2800" dirty="0">
                <a:solidFill>
                  <a:srgbClr val="FF0000"/>
                </a:solidFill>
              </a:rPr>
              <a:t>の利用が多い</a:t>
            </a:r>
          </a:p>
        </p:txBody>
      </p:sp>
    </p:spTree>
    <p:extLst>
      <p:ext uri="{BB962C8B-B14F-4D97-AF65-F5344CB8AC3E}">
        <p14:creationId xmlns:p14="http://schemas.microsoft.com/office/powerpoint/2010/main" val="1407711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 xmlns:a16="http://schemas.microsoft.com/office/drawing/2014/main" id="{AE7EDC83-291E-40B5-B96A-ACBD16560CE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9629" y="1635059"/>
            <a:ext cx="10472737" cy="3587882"/>
          </a:xfrm>
          <a:prstGeom prst="rect">
            <a:avLst/>
          </a:prstGeom>
        </p:spPr>
      </p:pic>
      <p:sp>
        <p:nvSpPr>
          <p:cNvPr id="7" name="四角形: 角を丸くする 6">
            <a:extLst>
              <a:ext uri="{FF2B5EF4-FFF2-40B4-BE49-F238E27FC236}">
                <a16:creationId xmlns="" xmlns:a16="http://schemas.microsoft.com/office/drawing/2014/main" id="{2A6BC1F8-C155-4B62-9217-5A8AEEBF61FE}"/>
              </a:ext>
            </a:extLst>
          </p:cNvPr>
          <p:cNvSpPr/>
          <p:nvPr/>
        </p:nvSpPr>
        <p:spPr>
          <a:xfrm>
            <a:off x="2800350" y="2371725"/>
            <a:ext cx="714375" cy="64293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8" name="四角形: 角を丸くする 7">
            <a:extLst>
              <a:ext uri="{FF2B5EF4-FFF2-40B4-BE49-F238E27FC236}">
                <a16:creationId xmlns="" xmlns:a16="http://schemas.microsoft.com/office/drawing/2014/main" id="{5CB2C4AA-E7DE-4D1D-BC0F-D98C99940EFA}"/>
              </a:ext>
            </a:extLst>
          </p:cNvPr>
          <p:cNvSpPr/>
          <p:nvPr/>
        </p:nvSpPr>
        <p:spPr>
          <a:xfrm>
            <a:off x="3557589" y="2371724"/>
            <a:ext cx="714375" cy="64293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9" name="四角形: 角を丸くする 8">
            <a:extLst>
              <a:ext uri="{FF2B5EF4-FFF2-40B4-BE49-F238E27FC236}">
                <a16:creationId xmlns="" xmlns:a16="http://schemas.microsoft.com/office/drawing/2014/main" id="{B16BE064-3646-4DFD-8E5F-0E1C9C1F0EB8}"/>
              </a:ext>
            </a:extLst>
          </p:cNvPr>
          <p:cNvSpPr/>
          <p:nvPr/>
        </p:nvSpPr>
        <p:spPr>
          <a:xfrm>
            <a:off x="4329116" y="2371724"/>
            <a:ext cx="714375" cy="64293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10" name="四角形: 角を丸くする 9">
            <a:extLst>
              <a:ext uri="{FF2B5EF4-FFF2-40B4-BE49-F238E27FC236}">
                <a16:creationId xmlns="" xmlns:a16="http://schemas.microsoft.com/office/drawing/2014/main" id="{3664DBEB-FF69-477E-AB3D-09FA6F045D83}"/>
              </a:ext>
            </a:extLst>
          </p:cNvPr>
          <p:cNvSpPr/>
          <p:nvPr/>
        </p:nvSpPr>
        <p:spPr>
          <a:xfrm>
            <a:off x="5841207" y="2371723"/>
            <a:ext cx="714375" cy="64293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11" name="四角形: 角を丸くする 10">
            <a:extLst>
              <a:ext uri="{FF2B5EF4-FFF2-40B4-BE49-F238E27FC236}">
                <a16:creationId xmlns="" xmlns:a16="http://schemas.microsoft.com/office/drawing/2014/main" id="{F959E0A9-704C-40ED-9AA4-67F16C88A328}"/>
              </a:ext>
            </a:extLst>
          </p:cNvPr>
          <p:cNvSpPr/>
          <p:nvPr/>
        </p:nvSpPr>
        <p:spPr>
          <a:xfrm>
            <a:off x="6598446" y="2386008"/>
            <a:ext cx="714375" cy="64293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12" name="四角形: 角を丸くする 11">
            <a:extLst>
              <a:ext uri="{FF2B5EF4-FFF2-40B4-BE49-F238E27FC236}">
                <a16:creationId xmlns="" xmlns:a16="http://schemas.microsoft.com/office/drawing/2014/main" id="{366D2C1F-27F3-418D-8AD6-68DD22DE0078}"/>
              </a:ext>
            </a:extLst>
          </p:cNvPr>
          <p:cNvSpPr/>
          <p:nvPr/>
        </p:nvSpPr>
        <p:spPr>
          <a:xfrm>
            <a:off x="7353298" y="2371720"/>
            <a:ext cx="714375" cy="64293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13" name="四角形: 角を丸くする 12">
            <a:extLst>
              <a:ext uri="{FF2B5EF4-FFF2-40B4-BE49-F238E27FC236}">
                <a16:creationId xmlns="" xmlns:a16="http://schemas.microsoft.com/office/drawing/2014/main" id="{B2F36844-D4A9-49C9-861F-34C960DCB94F}"/>
              </a:ext>
            </a:extLst>
          </p:cNvPr>
          <p:cNvSpPr/>
          <p:nvPr/>
        </p:nvSpPr>
        <p:spPr>
          <a:xfrm>
            <a:off x="8110537" y="2371719"/>
            <a:ext cx="714375" cy="64293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14" name="四角形: 角を丸くする 13">
            <a:extLst>
              <a:ext uri="{FF2B5EF4-FFF2-40B4-BE49-F238E27FC236}">
                <a16:creationId xmlns="" xmlns:a16="http://schemas.microsoft.com/office/drawing/2014/main" id="{5A33073E-4A29-44BF-8F58-2F7F03C6E405}"/>
              </a:ext>
            </a:extLst>
          </p:cNvPr>
          <p:cNvSpPr/>
          <p:nvPr/>
        </p:nvSpPr>
        <p:spPr>
          <a:xfrm>
            <a:off x="8882064" y="2371281"/>
            <a:ext cx="714375" cy="64293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15" name="四角形: 角を丸くする 14">
            <a:extLst>
              <a:ext uri="{FF2B5EF4-FFF2-40B4-BE49-F238E27FC236}">
                <a16:creationId xmlns="" xmlns:a16="http://schemas.microsoft.com/office/drawing/2014/main" id="{E08F6159-8C25-4247-885B-8EEB73A80D99}"/>
              </a:ext>
            </a:extLst>
          </p:cNvPr>
          <p:cNvSpPr/>
          <p:nvPr/>
        </p:nvSpPr>
        <p:spPr>
          <a:xfrm>
            <a:off x="9658353" y="2386008"/>
            <a:ext cx="714375" cy="64293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16" name="テキスト ボックス 15">
            <a:extLst>
              <a:ext uri="{FF2B5EF4-FFF2-40B4-BE49-F238E27FC236}">
                <a16:creationId xmlns="" xmlns:a16="http://schemas.microsoft.com/office/drawing/2014/main" id="{8458FEEC-58FF-4292-B9A0-5F10F482A232}"/>
              </a:ext>
            </a:extLst>
          </p:cNvPr>
          <p:cNvSpPr txBox="1"/>
          <p:nvPr/>
        </p:nvSpPr>
        <p:spPr>
          <a:xfrm>
            <a:off x="2359816" y="5259519"/>
            <a:ext cx="7472365" cy="523220"/>
          </a:xfrm>
          <a:prstGeom prst="rect">
            <a:avLst/>
          </a:prstGeom>
          <a:solidFill>
            <a:srgbClr val="FFFF00"/>
          </a:solidFill>
          <a:ln>
            <a:solidFill>
              <a:schemeClr val="tx1"/>
            </a:solidFill>
          </a:ln>
        </p:spPr>
        <p:txBody>
          <a:bodyPr wrap="square" rtlCol="0">
            <a:spAutoFit/>
          </a:bodyPr>
          <a:lstStyle/>
          <a:p>
            <a:r>
              <a:rPr kumimoji="1" lang="ja-JP" altLang="en-US" sz="2800" dirty="0">
                <a:solidFill>
                  <a:srgbClr val="FF0000"/>
                </a:solidFill>
              </a:rPr>
              <a:t>各教科で幅広く</a:t>
            </a:r>
            <a:r>
              <a:rPr kumimoji="1" lang="en-US" altLang="ja-JP" sz="2800" dirty="0">
                <a:solidFill>
                  <a:srgbClr val="FF0000"/>
                </a:solidFill>
              </a:rPr>
              <a:t>NHK for school</a:t>
            </a:r>
            <a:r>
              <a:rPr kumimoji="1" lang="ja-JP" altLang="en-US" sz="2800" dirty="0">
                <a:solidFill>
                  <a:srgbClr val="FF0000"/>
                </a:solidFill>
              </a:rPr>
              <a:t>が利用されている</a:t>
            </a:r>
          </a:p>
        </p:txBody>
      </p:sp>
    </p:spTree>
    <p:extLst>
      <p:ext uri="{BB962C8B-B14F-4D97-AF65-F5344CB8AC3E}">
        <p14:creationId xmlns:p14="http://schemas.microsoft.com/office/powerpoint/2010/main" val="2627846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 xmlns:a16="http://schemas.microsoft.com/office/drawing/2014/main" id="{4A346999-4D36-4E75-8C71-02080F1079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20661" y="648645"/>
            <a:ext cx="4350678" cy="5560709"/>
          </a:xfrm>
          <a:prstGeom prst="rect">
            <a:avLst/>
          </a:prstGeom>
        </p:spPr>
      </p:pic>
      <p:sp>
        <p:nvSpPr>
          <p:cNvPr id="7" name="テキスト ボックス 6">
            <a:extLst>
              <a:ext uri="{FF2B5EF4-FFF2-40B4-BE49-F238E27FC236}">
                <a16:creationId xmlns="" xmlns:a16="http://schemas.microsoft.com/office/drawing/2014/main" id="{48C557FD-9E2A-4440-9107-300A12C25E41}"/>
              </a:ext>
            </a:extLst>
          </p:cNvPr>
          <p:cNvSpPr txBox="1"/>
          <p:nvPr/>
        </p:nvSpPr>
        <p:spPr>
          <a:xfrm>
            <a:off x="1663504" y="727902"/>
            <a:ext cx="8864991" cy="523220"/>
          </a:xfrm>
          <a:prstGeom prst="rect">
            <a:avLst/>
          </a:prstGeom>
          <a:solidFill>
            <a:schemeClr val="bg1"/>
          </a:solidFill>
          <a:ln>
            <a:noFill/>
          </a:ln>
        </p:spPr>
        <p:txBody>
          <a:bodyPr wrap="none" rtlCol="0">
            <a:spAutoFit/>
          </a:bodyPr>
          <a:lstStyle/>
          <a:p>
            <a:r>
              <a:rPr kumimoji="1" lang="ja-JP" altLang="en-US" sz="2800" dirty="0"/>
              <a:t>担当学年別にみた利用教師の多い</a:t>
            </a:r>
            <a:r>
              <a:rPr kumimoji="1" lang="en-US" altLang="ja-JP" sz="2800" dirty="0"/>
              <a:t>NHK for school</a:t>
            </a:r>
            <a:r>
              <a:rPr kumimoji="1" lang="ja-JP" altLang="en-US" sz="2800" dirty="0"/>
              <a:t>の番組</a:t>
            </a:r>
          </a:p>
        </p:txBody>
      </p:sp>
    </p:spTree>
    <p:extLst>
      <p:ext uri="{BB962C8B-B14F-4D97-AF65-F5344CB8AC3E}">
        <p14:creationId xmlns:p14="http://schemas.microsoft.com/office/powerpoint/2010/main" val="1065840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 xmlns:a16="http://schemas.microsoft.com/office/drawing/2014/main" id="{CEF04C60-82CF-4EB7-924C-37F357527AD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12902" y="642937"/>
            <a:ext cx="4166196" cy="5572125"/>
          </a:xfrm>
          <a:prstGeom prst="rect">
            <a:avLst/>
          </a:prstGeom>
        </p:spPr>
      </p:pic>
    </p:spTree>
    <p:extLst>
      <p:ext uri="{BB962C8B-B14F-4D97-AF65-F5344CB8AC3E}">
        <p14:creationId xmlns:p14="http://schemas.microsoft.com/office/powerpoint/2010/main" val="1990083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 xmlns:a16="http://schemas.microsoft.com/office/drawing/2014/main" id="{15A7A4F6-07D6-4B9A-A95E-D400284D07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9631" y="965304"/>
            <a:ext cx="10472738" cy="4927391"/>
          </a:xfrm>
          <a:prstGeom prst="rect">
            <a:avLst/>
          </a:prstGeom>
        </p:spPr>
      </p:pic>
      <p:sp>
        <p:nvSpPr>
          <p:cNvPr id="5" name="四角形: 角を丸くする 4">
            <a:extLst>
              <a:ext uri="{FF2B5EF4-FFF2-40B4-BE49-F238E27FC236}">
                <a16:creationId xmlns="" xmlns:a16="http://schemas.microsoft.com/office/drawing/2014/main" id="{AD395DAC-4476-401F-8A7F-69186DDE3FE6}"/>
              </a:ext>
            </a:extLst>
          </p:cNvPr>
          <p:cNvSpPr/>
          <p:nvPr/>
        </p:nvSpPr>
        <p:spPr>
          <a:xfrm>
            <a:off x="1014414" y="2628900"/>
            <a:ext cx="4143374" cy="31432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6" name="四角形: 角を丸くする 5">
            <a:extLst>
              <a:ext uri="{FF2B5EF4-FFF2-40B4-BE49-F238E27FC236}">
                <a16:creationId xmlns="" xmlns:a16="http://schemas.microsoft.com/office/drawing/2014/main" id="{32C1C623-5893-4A4A-9A1C-15B7591A87F4}"/>
              </a:ext>
            </a:extLst>
          </p:cNvPr>
          <p:cNvSpPr/>
          <p:nvPr/>
        </p:nvSpPr>
        <p:spPr>
          <a:xfrm>
            <a:off x="1014414" y="2943225"/>
            <a:ext cx="4143374" cy="31432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7" name="四角形: 角を丸くする 6">
            <a:extLst>
              <a:ext uri="{FF2B5EF4-FFF2-40B4-BE49-F238E27FC236}">
                <a16:creationId xmlns="" xmlns:a16="http://schemas.microsoft.com/office/drawing/2014/main" id="{FCC6915A-36CA-475C-B762-8D5B47B943EA}"/>
              </a:ext>
            </a:extLst>
          </p:cNvPr>
          <p:cNvSpPr/>
          <p:nvPr/>
        </p:nvSpPr>
        <p:spPr>
          <a:xfrm>
            <a:off x="1014414" y="3257550"/>
            <a:ext cx="4143374" cy="31432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8" name="四角形: 角を丸くする 7">
            <a:extLst>
              <a:ext uri="{FF2B5EF4-FFF2-40B4-BE49-F238E27FC236}">
                <a16:creationId xmlns="" xmlns:a16="http://schemas.microsoft.com/office/drawing/2014/main" id="{036F6494-E3FB-440F-9105-73CF62078A0E}"/>
              </a:ext>
            </a:extLst>
          </p:cNvPr>
          <p:cNvSpPr/>
          <p:nvPr/>
        </p:nvSpPr>
        <p:spPr>
          <a:xfrm>
            <a:off x="1014414" y="4175069"/>
            <a:ext cx="4143374" cy="31432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9" name="テキスト ボックス 8">
            <a:extLst>
              <a:ext uri="{FF2B5EF4-FFF2-40B4-BE49-F238E27FC236}">
                <a16:creationId xmlns="" xmlns:a16="http://schemas.microsoft.com/office/drawing/2014/main" id="{CD32D7EE-E86C-4E4E-A9C6-CFF2D6DBE2FF}"/>
              </a:ext>
            </a:extLst>
          </p:cNvPr>
          <p:cNvSpPr txBox="1"/>
          <p:nvPr/>
        </p:nvSpPr>
        <p:spPr>
          <a:xfrm>
            <a:off x="2725339" y="4667824"/>
            <a:ext cx="6741322" cy="523220"/>
          </a:xfrm>
          <a:prstGeom prst="rect">
            <a:avLst/>
          </a:prstGeom>
          <a:solidFill>
            <a:srgbClr val="FFFF00"/>
          </a:solidFill>
          <a:ln>
            <a:solidFill>
              <a:schemeClr val="tx1"/>
            </a:solidFill>
          </a:ln>
        </p:spPr>
        <p:txBody>
          <a:bodyPr wrap="square" rtlCol="0">
            <a:spAutoFit/>
          </a:bodyPr>
          <a:lstStyle/>
          <a:p>
            <a:r>
              <a:rPr kumimoji="1" lang="ja-JP" altLang="en-US" sz="2800" dirty="0">
                <a:solidFill>
                  <a:srgbClr val="FF0000"/>
                </a:solidFill>
              </a:rPr>
              <a:t>メディア教材は様々な場面で利用されている</a:t>
            </a:r>
          </a:p>
        </p:txBody>
      </p:sp>
    </p:spTree>
    <p:extLst>
      <p:ext uri="{BB962C8B-B14F-4D97-AF65-F5344CB8AC3E}">
        <p14:creationId xmlns:p14="http://schemas.microsoft.com/office/powerpoint/2010/main" val="1948395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 xmlns:a16="http://schemas.microsoft.com/office/drawing/2014/main" id="{E115574E-1552-4734-A4BF-DCB2C0A613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832961"/>
            <a:ext cx="10515600" cy="5192077"/>
          </a:xfrm>
          <a:prstGeom prst="rect">
            <a:avLst/>
          </a:prstGeom>
        </p:spPr>
      </p:pic>
      <p:sp>
        <p:nvSpPr>
          <p:cNvPr id="5" name="四角形: 角を丸くする 4">
            <a:extLst>
              <a:ext uri="{FF2B5EF4-FFF2-40B4-BE49-F238E27FC236}">
                <a16:creationId xmlns="" xmlns:a16="http://schemas.microsoft.com/office/drawing/2014/main" id="{10455BA0-1051-46E0-8CEE-D35EE3ED4216}"/>
              </a:ext>
            </a:extLst>
          </p:cNvPr>
          <p:cNvSpPr/>
          <p:nvPr/>
        </p:nvSpPr>
        <p:spPr>
          <a:xfrm>
            <a:off x="1014414" y="2514600"/>
            <a:ext cx="4143374" cy="31432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6" name="四角形: 角を丸くする 5">
            <a:extLst>
              <a:ext uri="{FF2B5EF4-FFF2-40B4-BE49-F238E27FC236}">
                <a16:creationId xmlns="" xmlns:a16="http://schemas.microsoft.com/office/drawing/2014/main" id="{235B39D7-2236-4AC9-8DB3-D324B46B959A}"/>
              </a:ext>
            </a:extLst>
          </p:cNvPr>
          <p:cNvSpPr/>
          <p:nvPr/>
        </p:nvSpPr>
        <p:spPr>
          <a:xfrm>
            <a:off x="1014414" y="3471863"/>
            <a:ext cx="4143374" cy="31432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7" name="テキスト ボックス 6">
            <a:extLst>
              <a:ext uri="{FF2B5EF4-FFF2-40B4-BE49-F238E27FC236}">
                <a16:creationId xmlns="" xmlns:a16="http://schemas.microsoft.com/office/drawing/2014/main" id="{7FA7F67E-66A6-49A9-8284-E0B7A3234A13}"/>
              </a:ext>
            </a:extLst>
          </p:cNvPr>
          <p:cNvSpPr txBox="1"/>
          <p:nvPr/>
        </p:nvSpPr>
        <p:spPr>
          <a:xfrm>
            <a:off x="2725339" y="3951505"/>
            <a:ext cx="6741322" cy="954107"/>
          </a:xfrm>
          <a:prstGeom prst="rect">
            <a:avLst/>
          </a:prstGeom>
          <a:solidFill>
            <a:srgbClr val="FFFF00"/>
          </a:solidFill>
          <a:ln>
            <a:solidFill>
              <a:schemeClr val="tx1"/>
            </a:solidFill>
          </a:ln>
        </p:spPr>
        <p:txBody>
          <a:bodyPr wrap="square" rtlCol="0">
            <a:spAutoFit/>
          </a:bodyPr>
          <a:lstStyle/>
          <a:p>
            <a:r>
              <a:rPr kumimoji="1" lang="ja-JP" altLang="en-US" sz="2800" dirty="0">
                <a:solidFill>
                  <a:srgbClr val="FF0000"/>
                </a:solidFill>
              </a:rPr>
              <a:t>メディア教材は関心・意欲を高める、知識・理解を深めるなどの効果が期待される</a:t>
            </a:r>
          </a:p>
        </p:txBody>
      </p:sp>
    </p:spTree>
    <p:extLst>
      <p:ext uri="{BB962C8B-B14F-4D97-AF65-F5344CB8AC3E}">
        <p14:creationId xmlns:p14="http://schemas.microsoft.com/office/powerpoint/2010/main" val="2941534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0768DCAA-9294-4B42-82B0-67540917416A}"/>
              </a:ext>
            </a:extLst>
          </p:cNvPr>
          <p:cNvSpPr txBox="1"/>
          <p:nvPr/>
        </p:nvSpPr>
        <p:spPr>
          <a:xfrm>
            <a:off x="1288433" y="2683081"/>
            <a:ext cx="9615133" cy="2246769"/>
          </a:xfrm>
          <a:prstGeom prst="rect">
            <a:avLst/>
          </a:prstGeom>
          <a:noFill/>
        </p:spPr>
        <p:txBody>
          <a:bodyPr wrap="none" rtlCol="0">
            <a:spAutoFit/>
          </a:bodyPr>
          <a:lstStyle/>
          <a:p>
            <a:r>
              <a:rPr kumimoji="1" lang="ja-JP" altLang="en-US" sz="2800" dirty="0"/>
              <a:t>○低学年の</a:t>
            </a:r>
            <a:r>
              <a:rPr kumimoji="1" lang="en-US" altLang="ja-JP" sz="2800" dirty="0"/>
              <a:t>ICT</a:t>
            </a:r>
            <a:r>
              <a:rPr kumimoji="1" lang="ja-JP" altLang="en-US" sz="2800" dirty="0"/>
              <a:t>活用の実践事例を増やしたい。</a:t>
            </a:r>
            <a:endParaRPr kumimoji="1" lang="en-US" altLang="ja-JP" sz="2800" dirty="0"/>
          </a:p>
          <a:p>
            <a:endParaRPr kumimoji="1" lang="en-US" altLang="ja-JP" sz="2800" dirty="0"/>
          </a:p>
          <a:p>
            <a:r>
              <a:rPr kumimoji="1" lang="ja-JP" altLang="en-US" sz="2800" dirty="0"/>
              <a:t>○２人以上でタブレット端末を利用する実践事例を増やしたい。</a:t>
            </a:r>
            <a:endParaRPr kumimoji="1" lang="en-US" altLang="ja-JP" sz="2800" dirty="0"/>
          </a:p>
          <a:p>
            <a:endParaRPr kumimoji="1" lang="en-US" altLang="ja-JP" sz="2800" dirty="0"/>
          </a:p>
          <a:p>
            <a:r>
              <a:rPr kumimoji="1" lang="ja-JP" altLang="en-US" sz="2800" dirty="0"/>
              <a:t>○</a:t>
            </a:r>
            <a:r>
              <a:rPr kumimoji="1" lang="en-US" altLang="ja-JP" sz="2800" dirty="0"/>
              <a:t>NHK for school</a:t>
            </a:r>
            <a:r>
              <a:rPr kumimoji="1" lang="ja-JP" altLang="en-US" sz="2800" dirty="0" err="1"/>
              <a:t>を利</a:t>
            </a:r>
            <a:r>
              <a:rPr kumimoji="1" lang="ja-JP" altLang="en-US" sz="2800" dirty="0"/>
              <a:t>活用した実践事例を増やしたい。</a:t>
            </a:r>
            <a:endParaRPr kumimoji="1" lang="en-US" altLang="ja-JP" sz="2800" dirty="0"/>
          </a:p>
        </p:txBody>
      </p:sp>
      <p:sp>
        <p:nvSpPr>
          <p:cNvPr id="3" name="テキスト ボックス 2">
            <a:extLst>
              <a:ext uri="{FF2B5EF4-FFF2-40B4-BE49-F238E27FC236}">
                <a16:creationId xmlns="" xmlns:a16="http://schemas.microsoft.com/office/drawing/2014/main" id="{ADF5056A-C43D-408D-98CA-21DB5071F696}"/>
              </a:ext>
            </a:extLst>
          </p:cNvPr>
          <p:cNvSpPr txBox="1"/>
          <p:nvPr/>
        </p:nvSpPr>
        <p:spPr>
          <a:xfrm>
            <a:off x="1288433" y="1457395"/>
            <a:ext cx="1861407" cy="646331"/>
          </a:xfrm>
          <a:prstGeom prst="rect">
            <a:avLst/>
          </a:prstGeom>
          <a:noFill/>
        </p:spPr>
        <p:txBody>
          <a:bodyPr wrap="none" rtlCol="0">
            <a:spAutoFit/>
          </a:bodyPr>
          <a:lstStyle/>
          <a:p>
            <a:r>
              <a:rPr kumimoji="1" lang="ja-JP" altLang="en-US" sz="3600" dirty="0"/>
              <a:t>今後は、</a:t>
            </a:r>
            <a:endParaRPr kumimoji="1" lang="en-US" altLang="ja-JP" sz="3600" dirty="0"/>
          </a:p>
        </p:txBody>
      </p:sp>
    </p:spTree>
    <p:extLst>
      <p:ext uri="{BB962C8B-B14F-4D97-AF65-F5344CB8AC3E}">
        <p14:creationId xmlns:p14="http://schemas.microsoft.com/office/powerpoint/2010/main" val="226904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 xmlns:a16="http://schemas.microsoft.com/office/drawing/2014/main" id="{45AA5F87-3031-4A72-8AE2-E21A5BF0F751}"/>
              </a:ext>
            </a:extLst>
          </p:cNvPr>
          <p:cNvSpPr txBox="1"/>
          <p:nvPr/>
        </p:nvSpPr>
        <p:spPr>
          <a:xfrm>
            <a:off x="4642717" y="993339"/>
            <a:ext cx="2906565" cy="707886"/>
          </a:xfrm>
          <a:prstGeom prst="rect">
            <a:avLst/>
          </a:prstGeom>
          <a:noFill/>
        </p:spPr>
        <p:txBody>
          <a:bodyPr wrap="none" rtlCol="0">
            <a:spAutoFit/>
          </a:bodyPr>
          <a:lstStyle/>
          <a:p>
            <a:r>
              <a:rPr kumimoji="1" lang="ja-JP" altLang="en-US" sz="4000" b="1" dirty="0">
                <a:solidFill>
                  <a:schemeClr val="accent3"/>
                </a:solidFill>
              </a:rPr>
              <a:t>３　実践事例</a:t>
            </a:r>
          </a:p>
        </p:txBody>
      </p:sp>
      <p:sp>
        <p:nvSpPr>
          <p:cNvPr id="4" name="テキスト ボックス 3">
            <a:extLst>
              <a:ext uri="{FF2B5EF4-FFF2-40B4-BE49-F238E27FC236}">
                <a16:creationId xmlns="" xmlns:a16="http://schemas.microsoft.com/office/drawing/2014/main" id="{4BC6A026-AE87-44A4-84ED-F98FA73D57AE}"/>
              </a:ext>
            </a:extLst>
          </p:cNvPr>
          <p:cNvSpPr txBox="1"/>
          <p:nvPr/>
        </p:nvSpPr>
        <p:spPr>
          <a:xfrm>
            <a:off x="2578850" y="1867710"/>
            <a:ext cx="7034298" cy="523220"/>
          </a:xfrm>
          <a:prstGeom prst="rect">
            <a:avLst/>
          </a:prstGeom>
          <a:noFill/>
        </p:spPr>
        <p:txBody>
          <a:bodyPr wrap="none" rtlCol="0">
            <a:spAutoFit/>
          </a:bodyPr>
          <a:lstStyle/>
          <a:p>
            <a:r>
              <a:rPr kumimoji="1" lang="ja-JP" altLang="en-US" sz="2800" dirty="0"/>
              <a:t>（１）１年　国語　なにがかくれているのでしょう</a:t>
            </a:r>
          </a:p>
        </p:txBody>
      </p:sp>
      <p:sp>
        <p:nvSpPr>
          <p:cNvPr id="5" name="テキスト ボックス 4">
            <a:extLst>
              <a:ext uri="{FF2B5EF4-FFF2-40B4-BE49-F238E27FC236}">
                <a16:creationId xmlns="" xmlns:a16="http://schemas.microsoft.com/office/drawing/2014/main" id="{BA2F86D5-5931-41B8-8FDA-0AE2BE1DA9A1}"/>
              </a:ext>
            </a:extLst>
          </p:cNvPr>
          <p:cNvSpPr txBox="1"/>
          <p:nvPr/>
        </p:nvSpPr>
        <p:spPr>
          <a:xfrm>
            <a:off x="2578850" y="2535506"/>
            <a:ext cx="8161209" cy="523220"/>
          </a:xfrm>
          <a:prstGeom prst="rect">
            <a:avLst/>
          </a:prstGeom>
          <a:noFill/>
        </p:spPr>
        <p:txBody>
          <a:bodyPr wrap="none" rtlCol="0">
            <a:spAutoFit/>
          </a:bodyPr>
          <a:lstStyle/>
          <a:p>
            <a:r>
              <a:rPr kumimoji="1" lang="ja-JP" altLang="en-US" sz="2800" dirty="0"/>
              <a:t>（２）２年　学活　小まつりを成功させよう　「おり紙の森」</a:t>
            </a:r>
          </a:p>
        </p:txBody>
      </p:sp>
      <p:sp>
        <p:nvSpPr>
          <p:cNvPr id="6" name="テキスト ボックス 5">
            <a:extLst>
              <a:ext uri="{FF2B5EF4-FFF2-40B4-BE49-F238E27FC236}">
                <a16:creationId xmlns="" xmlns:a16="http://schemas.microsoft.com/office/drawing/2014/main" id="{03737158-B88B-4A70-8E6A-64AFA166100A}"/>
              </a:ext>
            </a:extLst>
          </p:cNvPr>
          <p:cNvSpPr txBox="1"/>
          <p:nvPr/>
        </p:nvSpPr>
        <p:spPr>
          <a:xfrm>
            <a:off x="2578850" y="3197323"/>
            <a:ext cx="6494085" cy="523220"/>
          </a:xfrm>
          <a:prstGeom prst="rect">
            <a:avLst/>
          </a:prstGeom>
          <a:noFill/>
        </p:spPr>
        <p:txBody>
          <a:bodyPr wrap="none" rtlCol="0">
            <a:spAutoFit/>
          </a:bodyPr>
          <a:lstStyle/>
          <a:p>
            <a:r>
              <a:rPr kumimoji="1" lang="ja-JP" altLang="en-US" sz="2800" dirty="0"/>
              <a:t>（３）３年　社会　</a:t>
            </a:r>
            <a:r>
              <a:rPr kumimoji="1" lang="ja-JP" altLang="en-US" sz="2800" dirty="0" smtClean="0"/>
              <a:t>地図上を目的地まで進もう</a:t>
            </a:r>
            <a:endParaRPr kumimoji="1" lang="ja-JP" altLang="en-US" sz="2800" dirty="0"/>
          </a:p>
        </p:txBody>
      </p:sp>
      <p:sp>
        <p:nvSpPr>
          <p:cNvPr id="7" name="テキスト ボックス 6">
            <a:extLst>
              <a:ext uri="{FF2B5EF4-FFF2-40B4-BE49-F238E27FC236}">
                <a16:creationId xmlns="" xmlns:a16="http://schemas.microsoft.com/office/drawing/2014/main" id="{C1B62AEA-2B7D-46F5-B95C-05B25F7C438B}"/>
              </a:ext>
            </a:extLst>
          </p:cNvPr>
          <p:cNvSpPr txBox="1"/>
          <p:nvPr/>
        </p:nvSpPr>
        <p:spPr>
          <a:xfrm>
            <a:off x="2578850" y="3891936"/>
            <a:ext cx="3262432" cy="523220"/>
          </a:xfrm>
          <a:prstGeom prst="rect">
            <a:avLst/>
          </a:prstGeom>
          <a:noFill/>
        </p:spPr>
        <p:txBody>
          <a:bodyPr wrap="none" rtlCol="0">
            <a:spAutoFit/>
          </a:bodyPr>
          <a:lstStyle/>
          <a:p>
            <a:r>
              <a:rPr kumimoji="1" lang="ja-JP" altLang="en-US" sz="2800" dirty="0"/>
              <a:t>（４）４年　</a:t>
            </a:r>
            <a:r>
              <a:rPr kumimoji="1" lang="ja-JP" altLang="en-US" sz="2800" dirty="0" smtClean="0"/>
              <a:t>算数　小数</a:t>
            </a:r>
            <a:endParaRPr kumimoji="1" lang="ja-JP" altLang="en-US" sz="2800" dirty="0"/>
          </a:p>
        </p:txBody>
      </p:sp>
      <p:sp>
        <p:nvSpPr>
          <p:cNvPr id="8" name="テキスト ボックス 7">
            <a:extLst>
              <a:ext uri="{FF2B5EF4-FFF2-40B4-BE49-F238E27FC236}">
                <a16:creationId xmlns="" xmlns:a16="http://schemas.microsoft.com/office/drawing/2014/main" id="{AEDA1BEB-61FF-4D47-A33B-E905CB1BFD68}"/>
              </a:ext>
            </a:extLst>
          </p:cNvPr>
          <p:cNvSpPr txBox="1"/>
          <p:nvPr/>
        </p:nvSpPr>
        <p:spPr>
          <a:xfrm>
            <a:off x="2578851" y="4554289"/>
            <a:ext cx="6364243" cy="523220"/>
          </a:xfrm>
          <a:prstGeom prst="rect">
            <a:avLst/>
          </a:prstGeom>
          <a:noFill/>
        </p:spPr>
        <p:txBody>
          <a:bodyPr wrap="none" rtlCol="0">
            <a:spAutoFit/>
          </a:bodyPr>
          <a:lstStyle/>
          <a:p>
            <a:r>
              <a:rPr kumimoji="1" lang="ja-JP" altLang="en-US" sz="2800" dirty="0"/>
              <a:t>（５）５年　理科　植物の実や種子のでき方</a:t>
            </a:r>
          </a:p>
        </p:txBody>
      </p:sp>
      <p:sp>
        <p:nvSpPr>
          <p:cNvPr id="9" name="テキスト ボックス 8">
            <a:extLst>
              <a:ext uri="{FF2B5EF4-FFF2-40B4-BE49-F238E27FC236}">
                <a16:creationId xmlns="" xmlns:a16="http://schemas.microsoft.com/office/drawing/2014/main" id="{EFB0B7DF-81BB-4039-8B93-2FD51E3312CD}"/>
              </a:ext>
            </a:extLst>
          </p:cNvPr>
          <p:cNvSpPr txBox="1"/>
          <p:nvPr/>
        </p:nvSpPr>
        <p:spPr>
          <a:xfrm>
            <a:off x="2578851" y="5216642"/>
            <a:ext cx="4951997" cy="523220"/>
          </a:xfrm>
          <a:prstGeom prst="rect">
            <a:avLst/>
          </a:prstGeom>
          <a:noFill/>
        </p:spPr>
        <p:txBody>
          <a:bodyPr wrap="none" rtlCol="0">
            <a:spAutoFit/>
          </a:bodyPr>
          <a:lstStyle/>
          <a:p>
            <a:r>
              <a:rPr kumimoji="1" lang="ja-JP" altLang="en-US" sz="2800" dirty="0"/>
              <a:t>（６）６年　図工　ポスターをかこう</a:t>
            </a:r>
          </a:p>
        </p:txBody>
      </p:sp>
    </p:spTree>
    <p:extLst>
      <p:ext uri="{BB962C8B-B14F-4D97-AF65-F5344CB8AC3E}">
        <p14:creationId xmlns:p14="http://schemas.microsoft.com/office/powerpoint/2010/main" val="1722350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 xmlns:a16="http://schemas.microsoft.com/office/drawing/2014/main" id="{9C1E35EA-7C0A-476F-BFD5-44E812417F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7645" y="1232541"/>
            <a:ext cx="4087753" cy="3075236"/>
          </a:xfrm>
          <a:prstGeom prst="rect">
            <a:avLst/>
          </a:prstGeom>
        </p:spPr>
      </p:pic>
      <p:pic>
        <p:nvPicPr>
          <p:cNvPr id="3" name="図 2">
            <a:extLst>
              <a:ext uri="{FF2B5EF4-FFF2-40B4-BE49-F238E27FC236}">
                <a16:creationId xmlns="" xmlns:a16="http://schemas.microsoft.com/office/drawing/2014/main" id="{58DBE911-A58B-4822-B30B-85C9F6A355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6604" y="1232541"/>
            <a:ext cx="4087751" cy="3075235"/>
          </a:xfrm>
          <a:prstGeom prst="rect">
            <a:avLst/>
          </a:prstGeom>
        </p:spPr>
      </p:pic>
      <p:sp>
        <p:nvSpPr>
          <p:cNvPr id="4" name="テキスト ボックス 3">
            <a:extLst>
              <a:ext uri="{FF2B5EF4-FFF2-40B4-BE49-F238E27FC236}">
                <a16:creationId xmlns="" xmlns:a16="http://schemas.microsoft.com/office/drawing/2014/main" id="{A1549BDF-4836-4D11-973B-814A9B086B7C}"/>
              </a:ext>
            </a:extLst>
          </p:cNvPr>
          <p:cNvSpPr txBox="1"/>
          <p:nvPr/>
        </p:nvSpPr>
        <p:spPr>
          <a:xfrm>
            <a:off x="1011677" y="4415498"/>
            <a:ext cx="4924331" cy="830997"/>
          </a:xfrm>
          <a:prstGeom prst="rect">
            <a:avLst/>
          </a:prstGeom>
          <a:solidFill>
            <a:schemeClr val="bg1"/>
          </a:solidFill>
          <a:ln>
            <a:solidFill>
              <a:schemeClr val="tx1"/>
            </a:solidFill>
          </a:ln>
        </p:spPr>
        <p:txBody>
          <a:bodyPr wrap="square" rtlCol="0">
            <a:spAutoFit/>
          </a:bodyPr>
          <a:lstStyle/>
          <a:p>
            <a:r>
              <a:rPr kumimoji="1" lang="ja-JP" altLang="en-US" sz="2400" dirty="0"/>
              <a:t>①課題把握の際に、実物投影機で写真を示す。</a:t>
            </a:r>
            <a:endParaRPr kumimoji="1" lang="en-US" altLang="ja-JP" sz="2400" dirty="0"/>
          </a:p>
        </p:txBody>
      </p:sp>
      <p:sp>
        <p:nvSpPr>
          <p:cNvPr id="5" name="テキスト ボックス 4">
            <a:extLst>
              <a:ext uri="{FF2B5EF4-FFF2-40B4-BE49-F238E27FC236}">
                <a16:creationId xmlns="" xmlns:a16="http://schemas.microsoft.com/office/drawing/2014/main" id="{01FDE8A7-A531-4EA7-B64D-D5F905C239EF}"/>
              </a:ext>
            </a:extLst>
          </p:cNvPr>
          <p:cNvSpPr txBox="1"/>
          <p:nvPr/>
        </p:nvSpPr>
        <p:spPr>
          <a:xfrm>
            <a:off x="2578851" y="709321"/>
            <a:ext cx="7034298" cy="523220"/>
          </a:xfrm>
          <a:prstGeom prst="rect">
            <a:avLst/>
          </a:prstGeom>
          <a:noFill/>
        </p:spPr>
        <p:txBody>
          <a:bodyPr wrap="none" rtlCol="0">
            <a:spAutoFit/>
          </a:bodyPr>
          <a:lstStyle/>
          <a:p>
            <a:r>
              <a:rPr kumimoji="1" lang="ja-JP" altLang="en-US" sz="2800" dirty="0"/>
              <a:t>（１）１年　国語　なにがかくれているのでしょう</a:t>
            </a:r>
          </a:p>
        </p:txBody>
      </p:sp>
      <p:sp>
        <p:nvSpPr>
          <p:cNvPr id="6" name="テキスト ボックス 5">
            <a:extLst>
              <a:ext uri="{FF2B5EF4-FFF2-40B4-BE49-F238E27FC236}">
                <a16:creationId xmlns="" xmlns:a16="http://schemas.microsoft.com/office/drawing/2014/main" id="{713E34CF-75C2-4AF6-BF66-CA0D4499A047}"/>
              </a:ext>
            </a:extLst>
          </p:cNvPr>
          <p:cNvSpPr txBox="1"/>
          <p:nvPr/>
        </p:nvSpPr>
        <p:spPr>
          <a:xfrm>
            <a:off x="1011677" y="5354216"/>
            <a:ext cx="4924331" cy="830997"/>
          </a:xfrm>
          <a:prstGeom prst="rect">
            <a:avLst/>
          </a:prstGeom>
          <a:solidFill>
            <a:schemeClr val="bg1"/>
          </a:solidFill>
          <a:ln>
            <a:solidFill>
              <a:schemeClr val="tx1"/>
            </a:solidFill>
          </a:ln>
        </p:spPr>
        <p:txBody>
          <a:bodyPr wrap="square" rtlCol="0">
            <a:spAutoFit/>
          </a:bodyPr>
          <a:lstStyle/>
          <a:p>
            <a:r>
              <a:rPr kumimoji="1" lang="ja-JP" altLang="en-US" sz="2400" dirty="0"/>
              <a:t>②気付いたことに赤で印をつけ、全員で共有する。</a:t>
            </a:r>
            <a:endParaRPr kumimoji="1" lang="ja-JP" altLang="en-US" sz="2800" dirty="0"/>
          </a:p>
        </p:txBody>
      </p:sp>
      <p:sp>
        <p:nvSpPr>
          <p:cNvPr id="7" name="テキスト ボックス 6">
            <a:extLst>
              <a:ext uri="{FF2B5EF4-FFF2-40B4-BE49-F238E27FC236}">
                <a16:creationId xmlns="" xmlns:a16="http://schemas.microsoft.com/office/drawing/2014/main" id="{F4DE7CA3-8742-4D6A-B33E-D8E7DD19CCC6}"/>
              </a:ext>
            </a:extLst>
          </p:cNvPr>
          <p:cNvSpPr txBox="1"/>
          <p:nvPr/>
        </p:nvSpPr>
        <p:spPr>
          <a:xfrm>
            <a:off x="6255994" y="4415498"/>
            <a:ext cx="4924331" cy="461665"/>
          </a:xfrm>
          <a:prstGeom prst="rect">
            <a:avLst/>
          </a:prstGeom>
          <a:solidFill>
            <a:schemeClr val="bg1"/>
          </a:solidFill>
          <a:ln>
            <a:solidFill>
              <a:schemeClr val="tx1"/>
            </a:solidFill>
          </a:ln>
        </p:spPr>
        <p:txBody>
          <a:bodyPr wrap="square" rtlCol="0">
            <a:spAutoFit/>
          </a:bodyPr>
          <a:lstStyle/>
          <a:p>
            <a:r>
              <a:rPr kumimoji="1" lang="ja-JP" altLang="en-US" sz="2400" dirty="0"/>
              <a:t>③拡大した写真を写す。</a:t>
            </a:r>
            <a:endParaRPr kumimoji="1" lang="en-US" altLang="ja-JP" sz="2400" dirty="0"/>
          </a:p>
        </p:txBody>
      </p:sp>
      <p:sp>
        <p:nvSpPr>
          <p:cNvPr id="8" name="正方形/長方形 7">
            <a:extLst>
              <a:ext uri="{FF2B5EF4-FFF2-40B4-BE49-F238E27FC236}">
                <a16:creationId xmlns="" xmlns:a16="http://schemas.microsoft.com/office/drawing/2014/main" id="{D3C2972B-350B-48FF-970F-BDDB51920039}"/>
              </a:ext>
            </a:extLst>
          </p:cNvPr>
          <p:cNvSpPr/>
          <p:nvPr/>
        </p:nvSpPr>
        <p:spPr>
          <a:xfrm>
            <a:off x="6255994" y="5209960"/>
            <a:ext cx="4924329" cy="830997"/>
          </a:xfrm>
          <a:prstGeom prst="rect">
            <a:avLst/>
          </a:prstGeom>
          <a:solidFill>
            <a:srgbClr val="FFFF00"/>
          </a:solidFill>
          <a:ln>
            <a:solidFill>
              <a:schemeClr val="tx1"/>
            </a:solidFill>
          </a:ln>
        </p:spPr>
        <p:txBody>
          <a:bodyPr wrap="square">
            <a:spAutoFit/>
          </a:bodyPr>
          <a:lstStyle/>
          <a:p>
            <a:r>
              <a:rPr lang="ja-JP" altLang="en-US" sz="2400" dirty="0">
                <a:solidFill>
                  <a:srgbClr val="FF0000"/>
                </a:solidFill>
              </a:rPr>
              <a:t>写真と文章を結びつけて読み取らせることができた。 </a:t>
            </a:r>
            <a:r>
              <a:rPr lang="ja-JP" altLang="en-US" dirty="0">
                <a:solidFill>
                  <a:srgbClr val="000000"/>
                </a:solidFill>
              </a:rPr>
              <a:t>	</a:t>
            </a:r>
          </a:p>
        </p:txBody>
      </p:sp>
    </p:spTree>
    <p:extLst>
      <p:ext uri="{BB962C8B-B14F-4D97-AF65-F5344CB8AC3E}">
        <p14:creationId xmlns:p14="http://schemas.microsoft.com/office/powerpoint/2010/main" val="3472330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04E49C18-ADAC-4007-849E-48B9B2F93A7D}"/>
              </a:ext>
            </a:extLst>
          </p:cNvPr>
          <p:cNvSpPr txBox="1"/>
          <p:nvPr/>
        </p:nvSpPr>
        <p:spPr>
          <a:xfrm>
            <a:off x="1997762" y="709321"/>
            <a:ext cx="8196475" cy="523220"/>
          </a:xfrm>
          <a:prstGeom prst="rect">
            <a:avLst/>
          </a:prstGeom>
          <a:noFill/>
        </p:spPr>
        <p:txBody>
          <a:bodyPr wrap="none" rtlCol="0">
            <a:spAutoFit/>
          </a:bodyPr>
          <a:lstStyle/>
          <a:p>
            <a:r>
              <a:rPr kumimoji="1" lang="ja-JP" altLang="en-US" sz="2800" dirty="0"/>
              <a:t>（２）２年　学活　小まつりを成功させよう　「おり紙の森」</a:t>
            </a:r>
          </a:p>
        </p:txBody>
      </p:sp>
      <p:pic>
        <p:nvPicPr>
          <p:cNvPr id="4" name="図 3">
            <a:extLst>
              <a:ext uri="{FF2B5EF4-FFF2-40B4-BE49-F238E27FC236}">
                <a16:creationId xmlns="" xmlns:a16="http://schemas.microsoft.com/office/drawing/2014/main" id="{56338CDD-55AE-4468-A251-DD5651EDFF51}"/>
              </a:ext>
            </a:extLst>
          </p:cNvPr>
          <p:cNvPicPr>
            <a:picLocks noChangeAspect="1"/>
          </p:cNvPicPr>
          <p:nvPr/>
        </p:nvPicPr>
        <p:blipFill>
          <a:blip r:embed="rId3"/>
          <a:stretch>
            <a:fillRect/>
          </a:stretch>
        </p:blipFill>
        <p:spPr>
          <a:xfrm>
            <a:off x="1437645" y="1232541"/>
            <a:ext cx="4087751" cy="3020711"/>
          </a:xfrm>
          <a:prstGeom prst="rect">
            <a:avLst/>
          </a:prstGeom>
        </p:spPr>
      </p:pic>
      <p:pic>
        <p:nvPicPr>
          <p:cNvPr id="5" name="図 4">
            <a:extLst>
              <a:ext uri="{FF2B5EF4-FFF2-40B4-BE49-F238E27FC236}">
                <a16:creationId xmlns="" xmlns:a16="http://schemas.microsoft.com/office/drawing/2014/main" id="{AB06F2D3-806C-43BC-A748-E7436504A97D}"/>
              </a:ext>
            </a:extLst>
          </p:cNvPr>
          <p:cNvPicPr>
            <a:picLocks noChangeAspect="1"/>
          </p:cNvPicPr>
          <p:nvPr/>
        </p:nvPicPr>
        <p:blipFill>
          <a:blip r:embed="rId4"/>
          <a:stretch>
            <a:fillRect/>
          </a:stretch>
        </p:blipFill>
        <p:spPr>
          <a:xfrm>
            <a:off x="6666604" y="1232541"/>
            <a:ext cx="4087751" cy="2988914"/>
          </a:xfrm>
          <a:prstGeom prst="rect">
            <a:avLst/>
          </a:prstGeom>
        </p:spPr>
      </p:pic>
      <p:sp>
        <p:nvSpPr>
          <p:cNvPr id="6" name="テキスト ボックス 5">
            <a:extLst>
              <a:ext uri="{FF2B5EF4-FFF2-40B4-BE49-F238E27FC236}">
                <a16:creationId xmlns="" xmlns:a16="http://schemas.microsoft.com/office/drawing/2014/main" id="{31BDF0F2-BD93-47D5-941C-189862722EE9}"/>
              </a:ext>
            </a:extLst>
          </p:cNvPr>
          <p:cNvSpPr txBox="1"/>
          <p:nvPr/>
        </p:nvSpPr>
        <p:spPr>
          <a:xfrm>
            <a:off x="1011676" y="4421575"/>
            <a:ext cx="4924331" cy="1569660"/>
          </a:xfrm>
          <a:prstGeom prst="rect">
            <a:avLst/>
          </a:prstGeom>
          <a:solidFill>
            <a:schemeClr val="bg1"/>
          </a:solidFill>
          <a:ln>
            <a:solidFill>
              <a:schemeClr val="tx1"/>
            </a:solidFill>
          </a:ln>
        </p:spPr>
        <p:txBody>
          <a:bodyPr wrap="square" rtlCol="0">
            <a:spAutoFit/>
          </a:bodyPr>
          <a:lstStyle/>
          <a:p>
            <a:r>
              <a:rPr kumimoji="1" lang="ja-JP" altLang="en-US" sz="2400" dirty="0"/>
              <a:t>①小まつりで、他の学年・学級の児童がお客さんとして折り紙を楽しみに訪れる。そこで児童が実物投影機で折り紙を折って教える。</a:t>
            </a:r>
            <a:endParaRPr kumimoji="1" lang="en-US" altLang="ja-JP" sz="2400" dirty="0"/>
          </a:p>
        </p:txBody>
      </p:sp>
      <p:sp>
        <p:nvSpPr>
          <p:cNvPr id="8" name="テキスト ボックス 7">
            <a:extLst>
              <a:ext uri="{FF2B5EF4-FFF2-40B4-BE49-F238E27FC236}">
                <a16:creationId xmlns="" xmlns:a16="http://schemas.microsoft.com/office/drawing/2014/main" id="{2F90BB18-EB94-4EAF-A8EC-35EEA676857E}"/>
              </a:ext>
            </a:extLst>
          </p:cNvPr>
          <p:cNvSpPr txBox="1"/>
          <p:nvPr/>
        </p:nvSpPr>
        <p:spPr>
          <a:xfrm>
            <a:off x="6411637" y="4421575"/>
            <a:ext cx="4924331" cy="461665"/>
          </a:xfrm>
          <a:prstGeom prst="rect">
            <a:avLst/>
          </a:prstGeom>
          <a:solidFill>
            <a:schemeClr val="bg1"/>
          </a:solidFill>
          <a:ln>
            <a:solidFill>
              <a:schemeClr val="tx1"/>
            </a:solidFill>
          </a:ln>
        </p:spPr>
        <p:txBody>
          <a:bodyPr wrap="square" rtlCol="0">
            <a:spAutoFit/>
          </a:bodyPr>
          <a:lstStyle/>
          <a:p>
            <a:r>
              <a:rPr kumimoji="1" lang="ja-JP" altLang="en-US" sz="2400" dirty="0"/>
              <a:t>◎拡大・縮小も児童が操作する。</a:t>
            </a:r>
            <a:endParaRPr kumimoji="1" lang="en-US" altLang="ja-JP" sz="2400" dirty="0"/>
          </a:p>
        </p:txBody>
      </p:sp>
      <p:sp>
        <p:nvSpPr>
          <p:cNvPr id="9" name="正方形/長方形 8">
            <a:extLst>
              <a:ext uri="{FF2B5EF4-FFF2-40B4-BE49-F238E27FC236}">
                <a16:creationId xmlns="" xmlns:a16="http://schemas.microsoft.com/office/drawing/2014/main" id="{43D1D2DA-5AA7-4BE5-AFA8-09BD1C582CC8}"/>
              </a:ext>
            </a:extLst>
          </p:cNvPr>
          <p:cNvSpPr/>
          <p:nvPr/>
        </p:nvSpPr>
        <p:spPr>
          <a:xfrm>
            <a:off x="6411637" y="4948350"/>
            <a:ext cx="4924329" cy="1200329"/>
          </a:xfrm>
          <a:prstGeom prst="rect">
            <a:avLst/>
          </a:prstGeom>
          <a:solidFill>
            <a:srgbClr val="FFFF00"/>
          </a:solidFill>
          <a:ln>
            <a:solidFill>
              <a:schemeClr val="tx1"/>
            </a:solidFill>
          </a:ln>
        </p:spPr>
        <p:txBody>
          <a:bodyPr wrap="square">
            <a:spAutoFit/>
          </a:bodyPr>
          <a:lstStyle/>
          <a:p>
            <a:r>
              <a:rPr lang="ja-JP" altLang="en-US" sz="2400" dirty="0">
                <a:solidFill>
                  <a:srgbClr val="FF0000"/>
                </a:solidFill>
              </a:rPr>
              <a:t>児童の意欲が高まった。教える児童と教わる児童のコミュニケーションを図ることができた。 	</a:t>
            </a:r>
          </a:p>
        </p:txBody>
      </p:sp>
    </p:spTree>
    <p:extLst>
      <p:ext uri="{BB962C8B-B14F-4D97-AF65-F5344CB8AC3E}">
        <p14:creationId xmlns:p14="http://schemas.microsoft.com/office/powerpoint/2010/main" val="1774138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8EB00D97-7F90-4A31-8A45-17F361B741D0}"/>
              </a:ext>
            </a:extLst>
          </p:cNvPr>
          <p:cNvSpPr txBox="1"/>
          <p:nvPr/>
        </p:nvSpPr>
        <p:spPr>
          <a:xfrm>
            <a:off x="1952630" y="1980633"/>
            <a:ext cx="8534709" cy="584775"/>
          </a:xfrm>
          <a:prstGeom prst="rect">
            <a:avLst/>
          </a:prstGeom>
          <a:noFill/>
        </p:spPr>
        <p:txBody>
          <a:bodyPr wrap="none" rtlCol="0">
            <a:spAutoFit/>
          </a:bodyPr>
          <a:lstStyle/>
          <a:p>
            <a:r>
              <a:rPr kumimoji="1" lang="ja-JP" altLang="en-US" sz="3200" dirty="0"/>
              <a:t>２０２０年度 新学習指導要領　生きる力の具体化</a:t>
            </a:r>
          </a:p>
        </p:txBody>
      </p:sp>
      <p:sp>
        <p:nvSpPr>
          <p:cNvPr id="3" name="テキスト ボックス 2">
            <a:extLst>
              <a:ext uri="{FF2B5EF4-FFF2-40B4-BE49-F238E27FC236}">
                <a16:creationId xmlns="" xmlns:a16="http://schemas.microsoft.com/office/drawing/2014/main" id="{1A8C128D-4C25-4189-94BD-AC80071485D1}"/>
              </a:ext>
            </a:extLst>
          </p:cNvPr>
          <p:cNvSpPr txBox="1"/>
          <p:nvPr/>
        </p:nvSpPr>
        <p:spPr>
          <a:xfrm>
            <a:off x="1788322" y="2844816"/>
            <a:ext cx="8863324" cy="1569660"/>
          </a:xfrm>
          <a:prstGeom prst="rect">
            <a:avLst/>
          </a:prstGeom>
          <a:noFill/>
        </p:spPr>
        <p:txBody>
          <a:bodyPr wrap="none" rtlCol="0">
            <a:spAutoFit/>
          </a:bodyPr>
          <a:lstStyle/>
          <a:p>
            <a:r>
              <a:rPr kumimoji="1" lang="ja-JP" altLang="en-US" sz="3200" dirty="0"/>
              <a:t>○　何を学ぶか</a:t>
            </a:r>
            <a:endParaRPr kumimoji="1" lang="en-US" altLang="ja-JP" sz="3200" dirty="0"/>
          </a:p>
          <a:p>
            <a:r>
              <a:rPr kumimoji="1" lang="ja-JP" altLang="en-US" sz="3200" dirty="0"/>
              <a:t>○　どのように学ぶか（主体的・対話的で深い学び）</a:t>
            </a:r>
            <a:endParaRPr kumimoji="1" lang="en-US" altLang="ja-JP" sz="3200" dirty="0"/>
          </a:p>
          <a:p>
            <a:r>
              <a:rPr kumimoji="1" lang="ja-JP" altLang="en-US" sz="3200" dirty="0"/>
              <a:t>○　何ができるようになるのか（資質・能力）</a:t>
            </a:r>
          </a:p>
        </p:txBody>
      </p:sp>
      <p:sp>
        <p:nvSpPr>
          <p:cNvPr id="4" name="テキスト ボックス 3">
            <a:extLst>
              <a:ext uri="{FF2B5EF4-FFF2-40B4-BE49-F238E27FC236}">
                <a16:creationId xmlns="" xmlns:a16="http://schemas.microsoft.com/office/drawing/2014/main" id="{6B5F4CC2-FFDC-4475-BDC7-722917EA11C4}"/>
              </a:ext>
            </a:extLst>
          </p:cNvPr>
          <p:cNvSpPr txBox="1"/>
          <p:nvPr/>
        </p:nvSpPr>
        <p:spPr>
          <a:xfrm>
            <a:off x="1839065" y="4779494"/>
            <a:ext cx="8513869" cy="584775"/>
          </a:xfrm>
          <a:prstGeom prst="rect">
            <a:avLst/>
          </a:prstGeom>
          <a:noFill/>
        </p:spPr>
        <p:txBody>
          <a:bodyPr wrap="none" rtlCol="0">
            <a:spAutoFit/>
          </a:bodyPr>
          <a:lstStyle/>
          <a:p>
            <a:r>
              <a:rPr kumimoji="1" lang="ja-JP" altLang="en-US" sz="3200" dirty="0"/>
              <a:t>外国語教育の教科化、プログラミング教育の導入</a:t>
            </a:r>
          </a:p>
        </p:txBody>
      </p:sp>
      <p:sp>
        <p:nvSpPr>
          <p:cNvPr id="5" name="テキスト ボックス 4">
            <a:extLst>
              <a:ext uri="{FF2B5EF4-FFF2-40B4-BE49-F238E27FC236}">
                <a16:creationId xmlns="" xmlns:a16="http://schemas.microsoft.com/office/drawing/2014/main" id="{8A1983B3-54BD-4868-8F03-2D4EA2938F97}"/>
              </a:ext>
            </a:extLst>
          </p:cNvPr>
          <p:cNvSpPr txBox="1"/>
          <p:nvPr/>
        </p:nvSpPr>
        <p:spPr>
          <a:xfrm>
            <a:off x="4861280" y="993339"/>
            <a:ext cx="2717411" cy="707886"/>
          </a:xfrm>
          <a:prstGeom prst="rect">
            <a:avLst/>
          </a:prstGeom>
          <a:noFill/>
        </p:spPr>
        <p:txBody>
          <a:bodyPr wrap="none" rtlCol="0">
            <a:spAutoFit/>
          </a:bodyPr>
          <a:lstStyle/>
          <a:p>
            <a:r>
              <a:rPr kumimoji="1" lang="ja-JP" altLang="en-US" sz="4000" b="1" dirty="0">
                <a:solidFill>
                  <a:schemeClr val="accent3"/>
                </a:solidFill>
              </a:rPr>
              <a:t>１　はじめに</a:t>
            </a:r>
          </a:p>
        </p:txBody>
      </p:sp>
      <p:sp>
        <p:nvSpPr>
          <p:cNvPr id="6" name="正方形/長方形 5">
            <a:extLst>
              <a:ext uri="{FF2B5EF4-FFF2-40B4-BE49-F238E27FC236}">
                <a16:creationId xmlns="" xmlns:a16="http://schemas.microsoft.com/office/drawing/2014/main" id="{75042E30-1146-494E-9A7E-67353242747D}"/>
              </a:ext>
            </a:extLst>
          </p:cNvPr>
          <p:cNvSpPr/>
          <p:nvPr/>
        </p:nvSpPr>
        <p:spPr>
          <a:xfrm>
            <a:off x="1788322" y="2844816"/>
            <a:ext cx="2861170" cy="584184"/>
          </a:xfrm>
          <a:prstGeom prst="rect">
            <a:avLst/>
          </a:prstGeom>
          <a:noFill/>
          <a:ln w="508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ln w="127000">
                <a:solidFill>
                  <a:schemeClr val="tx1"/>
                </a:solidFill>
              </a:ln>
            </a:endParaRPr>
          </a:p>
        </p:txBody>
      </p:sp>
      <p:sp>
        <p:nvSpPr>
          <p:cNvPr id="8" name="矢印: 右カーブ 7">
            <a:extLst>
              <a:ext uri="{FF2B5EF4-FFF2-40B4-BE49-F238E27FC236}">
                <a16:creationId xmlns="" xmlns:a16="http://schemas.microsoft.com/office/drawing/2014/main" id="{816593FA-3BF7-438A-8FE4-3AA65B151E62}"/>
              </a:ext>
            </a:extLst>
          </p:cNvPr>
          <p:cNvSpPr/>
          <p:nvPr/>
        </p:nvSpPr>
        <p:spPr>
          <a:xfrm>
            <a:off x="1157288" y="3043237"/>
            <a:ext cx="631034" cy="2321032"/>
          </a:xfrm>
          <a:prstGeom prst="curvedRightArrow">
            <a:avLst>
              <a:gd name="adj1" fmla="val 29601"/>
              <a:gd name="adj2" fmla="val 81952"/>
              <a:gd name="adj3" fmla="val 4084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6350">
                <a:solidFill>
                  <a:schemeClr val="tx1"/>
                </a:solidFill>
              </a:ln>
              <a:solidFill>
                <a:schemeClr val="tx1"/>
              </a:solidFill>
            </a:endParaRPr>
          </a:p>
        </p:txBody>
      </p:sp>
    </p:spTree>
    <p:extLst>
      <p:ext uri="{BB962C8B-B14F-4D97-AF65-F5344CB8AC3E}">
        <p14:creationId xmlns:p14="http://schemas.microsoft.com/office/powerpoint/2010/main" val="1771909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04E49C18-ADAC-4007-849E-48B9B2F93A7D}"/>
              </a:ext>
            </a:extLst>
          </p:cNvPr>
          <p:cNvSpPr txBox="1"/>
          <p:nvPr/>
        </p:nvSpPr>
        <p:spPr>
          <a:xfrm>
            <a:off x="1997762" y="709321"/>
            <a:ext cx="6494085" cy="523220"/>
          </a:xfrm>
          <a:prstGeom prst="rect">
            <a:avLst/>
          </a:prstGeom>
          <a:noFill/>
        </p:spPr>
        <p:txBody>
          <a:bodyPr wrap="none" rtlCol="0">
            <a:spAutoFit/>
          </a:bodyPr>
          <a:lstStyle/>
          <a:p>
            <a:r>
              <a:rPr kumimoji="1" lang="ja-JP" altLang="en-US" sz="2800" dirty="0"/>
              <a:t>（３）３年　社会　</a:t>
            </a:r>
            <a:r>
              <a:rPr kumimoji="1" lang="ja-JP" altLang="en-US" sz="2800" dirty="0" smtClean="0"/>
              <a:t>地図上を目的地まで進もう</a:t>
            </a:r>
            <a:endParaRPr kumimoji="1" lang="ja-JP" altLang="en-US" sz="2800" dirty="0"/>
          </a:p>
        </p:txBody>
      </p:sp>
      <p:sp>
        <p:nvSpPr>
          <p:cNvPr id="6" name="テキスト ボックス 5">
            <a:extLst>
              <a:ext uri="{FF2B5EF4-FFF2-40B4-BE49-F238E27FC236}">
                <a16:creationId xmlns="" xmlns:a16="http://schemas.microsoft.com/office/drawing/2014/main" id="{31BDF0F2-BD93-47D5-941C-189862722EE9}"/>
              </a:ext>
            </a:extLst>
          </p:cNvPr>
          <p:cNvSpPr txBox="1"/>
          <p:nvPr/>
        </p:nvSpPr>
        <p:spPr>
          <a:xfrm>
            <a:off x="1011676" y="4421575"/>
            <a:ext cx="4924331" cy="1200329"/>
          </a:xfrm>
          <a:prstGeom prst="rect">
            <a:avLst/>
          </a:prstGeom>
          <a:solidFill>
            <a:schemeClr val="bg1"/>
          </a:solidFill>
          <a:ln>
            <a:solidFill>
              <a:schemeClr val="tx1"/>
            </a:solidFill>
          </a:ln>
        </p:spPr>
        <p:txBody>
          <a:bodyPr wrap="square" rtlCol="0">
            <a:spAutoFit/>
          </a:bodyPr>
          <a:lstStyle/>
          <a:p>
            <a:r>
              <a:rPr kumimoji="1" lang="ja-JP" altLang="en-US" sz="2400" dirty="0"/>
              <a:t>①地図をタブレット端末のカメラで撮影する。１回目は教師が問題を読み上げ、児童のみが解く。</a:t>
            </a:r>
            <a:endParaRPr kumimoji="1" lang="en-US" altLang="ja-JP" sz="2400" dirty="0"/>
          </a:p>
        </p:txBody>
      </p:sp>
      <p:sp>
        <p:nvSpPr>
          <p:cNvPr id="8" name="テキスト ボックス 7">
            <a:extLst>
              <a:ext uri="{FF2B5EF4-FFF2-40B4-BE49-F238E27FC236}">
                <a16:creationId xmlns="" xmlns:a16="http://schemas.microsoft.com/office/drawing/2014/main" id="{2F90BB18-EB94-4EAF-A8EC-35EEA676857E}"/>
              </a:ext>
            </a:extLst>
          </p:cNvPr>
          <p:cNvSpPr txBox="1"/>
          <p:nvPr/>
        </p:nvSpPr>
        <p:spPr>
          <a:xfrm>
            <a:off x="6411637" y="4421575"/>
            <a:ext cx="4924331" cy="1200329"/>
          </a:xfrm>
          <a:prstGeom prst="rect">
            <a:avLst/>
          </a:prstGeom>
          <a:solidFill>
            <a:schemeClr val="bg1"/>
          </a:solidFill>
          <a:ln>
            <a:solidFill>
              <a:schemeClr val="tx1"/>
            </a:solidFill>
          </a:ln>
        </p:spPr>
        <p:txBody>
          <a:bodyPr wrap="square" rtlCol="0">
            <a:spAutoFit/>
          </a:bodyPr>
          <a:lstStyle/>
          <a:p>
            <a:r>
              <a:rPr lang="ja-JP" altLang="en-US" sz="2400" dirty="0"/>
              <a:t>②２回目は教師が問題を読みながら、描画ツールで道筋を書き込んだり、駒を動かしたりする。</a:t>
            </a:r>
          </a:p>
        </p:txBody>
      </p:sp>
      <p:sp>
        <p:nvSpPr>
          <p:cNvPr id="9" name="正方形/長方形 8">
            <a:extLst>
              <a:ext uri="{FF2B5EF4-FFF2-40B4-BE49-F238E27FC236}">
                <a16:creationId xmlns="" xmlns:a16="http://schemas.microsoft.com/office/drawing/2014/main" id="{43D1D2DA-5AA7-4BE5-AFA8-09BD1C582CC8}"/>
              </a:ext>
            </a:extLst>
          </p:cNvPr>
          <p:cNvSpPr/>
          <p:nvPr/>
        </p:nvSpPr>
        <p:spPr>
          <a:xfrm>
            <a:off x="1011677" y="5696495"/>
            <a:ext cx="10324292" cy="461665"/>
          </a:xfrm>
          <a:prstGeom prst="rect">
            <a:avLst/>
          </a:prstGeom>
          <a:solidFill>
            <a:srgbClr val="FFFF00"/>
          </a:solidFill>
          <a:ln>
            <a:solidFill>
              <a:schemeClr val="tx1"/>
            </a:solidFill>
          </a:ln>
        </p:spPr>
        <p:txBody>
          <a:bodyPr wrap="square">
            <a:spAutoFit/>
          </a:bodyPr>
          <a:lstStyle/>
          <a:p>
            <a:r>
              <a:rPr lang="ja-JP" altLang="en-US" sz="2400" dirty="0">
                <a:solidFill>
                  <a:srgbClr val="FF0000"/>
                </a:solidFill>
              </a:rPr>
              <a:t>児童が自分でどこでつまずいたのかが分かり、理解を深めることができた。</a:t>
            </a:r>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6604" y="1226247"/>
            <a:ext cx="4087751" cy="3069007"/>
          </a:xfrm>
          <a:prstGeom prst="rect">
            <a:avLst/>
          </a:prstGeom>
        </p:spPr>
      </p:pic>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7645" y="1226247"/>
            <a:ext cx="4087751" cy="3065813"/>
          </a:xfrm>
          <a:prstGeom prst="rect">
            <a:avLst/>
          </a:prstGeom>
        </p:spPr>
      </p:pic>
    </p:spTree>
    <p:extLst>
      <p:ext uri="{BB962C8B-B14F-4D97-AF65-F5344CB8AC3E}">
        <p14:creationId xmlns:p14="http://schemas.microsoft.com/office/powerpoint/2010/main" val="1610640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6C3F275E-2CE2-4D9E-8C6C-FBEFADC9F200}"/>
              </a:ext>
            </a:extLst>
          </p:cNvPr>
          <p:cNvSpPr txBox="1"/>
          <p:nvPr/>
        </p:nvSpPr>
        <p:spPr>
          <a:xfrm>
            <a:off x="1997762" y="709321"/>
            <a:ext cx="8254602" cy="523220"/>
          </a:xfrm>
          <a:prstGeom prst="rect">
            <a:avLst/>
          </a:prstGeom>
          <a:noFill/>
        </p:spPr>
        <p:txBody>
          <a:bodyPr wrap="square" rtlCol="0">
            <a:spAutoFit/>
          </a:bodyPr>
          <a:lstStyle/>
          <a:p>
            <a:r>
              <a:rPr kumimoji="1" lang="ja-JP" altLang="en-US" sz="2800" dirty="0"/>
              <a:t>（４）４年　算数　</a:t>
            </a:r>
            <a:r>
              <a:rPr kumimoji="1" lang="ja-JP" altLang="en-US" sz="2800" dirty="0" smtClean="0"/>
              <a:t>小数</a:t>
            </a:r>
            <a:endParaRPr kumimoji="1" lang="ja-JP" altLang="en-US" sz="2800" dirty="0"/>
          </a:p>
        </p:txBody>
      </p:sp>
      <p:sp>
        <p:nvSpPr>
          <p:cNvPr id="4" name="Text Box 2"/>
          <p:cNvSpPr txBox="1">
            <a:spLocks noChangeArrowheads="1"/>
          </p:cNvSpPr>
          <p:nvPr/>
        </p:nvSpPr>
        <p:spPr bwMode="auto">
          <a:xfrm>
            <a:off x="1773382" y="1330037"/>
            <a:ext cx="3826089" cy="3121776"/>
          </a:xfrm>
          <a:prstGeom prst="rect">
            <a:avLst/>
          </a:prstGeom>
          <a:blipFill>
            <a:blip r:embed="rId3" cstate="email">
              <a:extLst>
                <a:ext uri="{28A0092B-C50C-407E-A947-70E740481C1C}">
                  <a14:useLocalDpi xmlns:a14="http://schemas.microsoft.com/office/drawing/2010/main"/>
                </a:ext>
              </a:extLst>
            </a:blip>
            <a:stretch>
              <a:fillRect/>
            </a:stretch>
          </a:blipFill>
          <a:ln w="9525">
            <a:solidFill>
              <a:srgbClr val="000000"/>
            </a:solidFill>
            <a:miter lim="800000"/>
            <a:headEnd/>
            <a:tailEnd/>
          </a:ln>
        </p:spPr>
        <p:txBody>
          <a:bodyPr rot="0" vert="horz" wrap="square" lIns="74295" tIns="8890" rIns="74295" bIns="8890" anchor="t" anchorCtr="0" upright="1">
            <a:noAutofit/>
          </a:bodyPr>
          <a:lstStyle/>
          <a:p>
            <a:pPr algn="ctr" hangingPunct="0">
              <a:spcAft>
                <a:spcPts val="0"/>
              </a:spcAft>
            </a:pPr>
            <a:r>
              <a:rPr lang="en-US" sz="105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rPr>
              <a:t> </a:t>
            </a:r>
            <a:endParaRPr lang="ja-JP" sz="105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p>
            <a:pPr algn="ctr" hangingPunct="0">
              <a:spcAft>
                <a:spcPts val="0"/>
              </a:spcAft>
            </a:pPr>
            <a:r>
              <a:rPr lang="en-US" sz="105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rPr>
              <a:t> </a:t>
            </a:r>
            <a:endParaRPr lang="ja-JP" sz="105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p>
            <a:pPr algn="just" hangingPunct="0">
              <a:spcAft>
                <a:spcPts val="0"/>
              </a:spcAft>
            </a:pPr>
            <a:r>
              <a:rPr lang="en-US" sz="105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rPr>
              <a:t> </a:t>
            </a:r>
            <a:endParaRPr lang="ja-JP" sz="105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p:txBody>
      </p:sp>
      <p:sp>
        <p:nvSpPr>
          <p:cNvPr id="5" name="Text Box 2"/>
          <p:cNvSpPr txBox="1">
            <a:spLocks noChangeArrowheads="1"/>
          </p:cNvSpPr>
          <p:nvPr/>
        </p:nvSpPr>
        <p:spPr bwMode="auto">
          <a:xfrm>
            <a:off x="6592978" y="1330037"/>
            <a:ext cx="3811786" cy="3121776"/>
          </a:xfrm>
          <a:prstGeom prst="rect">
            <a:avLst/>
          </a:prstGeom>
          <a:blipFill>
            <a:blip r:embed="rId4" cstate="email">
              <a:extLst>
                <a:ext uri="{28A0092B-C50C-407E-A947-70E740481C1C}">
                  <a14:useLocalDpi xmlns:a14="http://schemas.microsoft.com/office/drawing/2010/main"/>
                </a:ext>
              </a:extLst>
            </a:blip>
            <a:stretch>
              <a:fillRect/>
            </a:stretch>
          </a:blipFill>
          <a:ln w="9525">
            <a:solidFill>
              <a:srgbClr val="000000"/>
            </a:solidFill>
            <a:miter lim="800000"/>
            <a:headEnd/>
            <a:tailEnd/>
          </a:ln>
        </p:spPr>
        <p:txBody>
          <a:bodyPr rot="0" vert="horz" wrap="square" lIns="74295" tIns="8890" rIns="74295" bIns="8890" anchor="t" anchorCtr="0" upright="1">
            <a:noAutofit/>
          </a:bodyPr>
          <a:lstStyle/>
          <a:p>
            <a:pPr algn="ctr" hangingPunct="0">
              <a:spcAft>
                <a:spcPts val="0"/>
              </a:spcAft>
            </a:pPr>
            <a:r>
              <a:rPr lang="en-US" sz="105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rPr>
              <a:t> </a:t>
            </a:r>
            <a:endParaRPr lang="ja-JP" sz="105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p>
            <a:pPr algn="ctr" hangingPunct="0">
              <a:spcAft>
                <a:spcPts val="0"/>
              </a:spcAft>
            </a:pPr>
            <a:r>
              <a:rPr lang="en-US" sz="105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rPr>
              <a:t> </a:t>
            </a:r>
            <a:endParaRPr lang="ja-JP" sz="105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p>
            <a:pPr algn="just" hangingPunct="0">
              <a:spcAft>
                <a:spcPts val="0"/>
              </a:spcAft>
            </a:pPr>
            <a:r>
              <a:rPr lang="en-US" sz="105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rPr>
              <a:t> </a:t>
            </a:r>
            <a:endParaRPr lang="ja-JP" sz="105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p:txBody>
      </p:sp>
      <p:sp>
        <p:nvSpPr>
          <p:cNvPr id="6" name="テキスト ボックス 5">
            <a:extLst>
              <a:ext uri="{FF2B5EF4-FFF2-40B4-BE49-F238E27FC236}">
                <a16:creationId xmlns="" xmlns:a16="http://schemas.microsoft.com/office/drawing/2014/main" id="{31BDF0F2-BD93-47D5-941C-189862722EE9}"/>
              </a:ext>
            </a:extLst>
          </p:cNvPr>
          <p:cNvSpPr txBox="1"/>
          <p:nvPr/>
        </p:nvSpPr>
        <p:spPr>
          <a:xfrm>
            <a:off x="1524001" y="4497880"/>
            <a:ext cx="4267200" cy="830997"/>
          </a:xfrm>
          <a:prstGeom prst="rect">
            <a:avLst/>
          </a:prstGeom>
          <a:solidFill>
            <a:schemeClr val="bg1"/>
          </a:solidFill>
          <a:ln>
            <a:solidFill>
              <a:schemeClr val="tx1"/>
            </a:solidFill>
          </a:ln>
        </p:spPr>
        <p:txBody>
          <a:bodyPr wrap="square" rtlCol="0">
            <a:spAutoFit/>
          </a:bodyPr>
          <a:lstStyle/>
          <a:p>
            <a:r>
              <a:rPr kumimoji="1" lang="ja-JP" altLang="en-US" sz="2400" dirty="0" smtClean="0"/>
              <a:t>①問題場面を動画によって把握させる。</a:t>
            </a:r>
            <a:endParaRPr kumimoji="1" lang="en-US" altLang="ja-JP" sz="2400" dirty="0"/>
          </a:p>
        </p:txBody>
      </p:sp>
      <p:sp>
        <p:nvSpPr>
          <p:cNvPr id="7" name="テキスト ボックス 6">
            <a:extLst>
              <a:ext uri="{FF2B5EF4-FFF2-40B4-BE49-F238E27FC236}">
                <a16:creationId xmlns="" xmlns:a16="http://schemas.microsoft.com/office/drawing/2014/main" id="{31BDF0F2-BD93-47D5-941C-189862722EE9}"/>
              </a:ext>
            </a:extLst>
          </p:cNvPr>
          <p:cNvSpPr txBox="1"/>
          <p:nvPr/>
        </p:nvSpPr>
        <p:spPr>
          <a:xfrm>
            <a:off x="6442365" y="4497879"/>
            <a:ext cx="4073236" cy="830997"/>
          </a:xfrm>
          <a:prstGeom prst="rect">
            <a:avLst/>
          </a:prstGeom>
          <a:solidFill>
            <a:schemeClr val="bg1"/>
          </a:solidFill>
          <a:ln>
            <a:solidFill>
              <a:schemeClr val="tx1"/>
            </a:solidFill>
          </a:ln>
        </p:spPr>
        <p:txBody>
          <a:bodyPr wrap="square" rtlCol="0">
            <a:spAutoFit/>
          </a:bodyPr>
          <a:lstStyle/>
          <a:p>
            <a:r>
              <a:rPr kumimoji="1" lang="ja-JP" altLang="en-US" sz="2400" dirty="0" smtClean="0"/>
              <a:t>②既習の小数第一位を使って表すことを思い出させる。</a:t>
            </a:r>
            <a:endParaRPr kumimoji="1" lang="en-US" altLang="ja-JP" sz="2400" dirty="0"/>
          </a:p>
        </p:txBody>
      </p:sp>
      <p:sp>
        <p:nvSpPr>
          <p:cNvPr id="8" name="正方形/長方形 7">
            <a:extLst>
              <a:ext uri="{FF2B5EF4-FFF2-40B4-BE49-F238E27FC236}">
                <a16:creationId xmlns="" xmlns:a16="http://schemas.microsoft.com/office/drawing/2014/main" id="{43D1D2DA-5AA7-4BE5-AFA8-09BD1C582CC8}"/>
              </a:ext>
            </a:extLst>
          </p:cNvPr>
          <p:cNvSpPr/>
          <p:nvPr/>
        </p:nvSpPr>
        <p:spPr>
          <a:xfrm>
            <a:off x="3317270" y="5374942"/>
            <a:ext cx="5652654" cy="461665"/>
          </a:xfrm>
          <a:prstGeom prst="rect">
            <a:avLst/>
          </a:prstGeom>
          <a:solidFill>
            <a:srgbClr val="FFFF00"/>
          </a:solidFill>
          <a:ln>
            <a:solidFill>
              <a:schemeClr val="tx1"/>
            </a:solidFill>
          </a:ln>
        </p:spPr>
        <p:txBody>
          <a:bodyPr wrap="square">
            <a:spAutoFit/>
          </a:bodyPr>
          <a:lstStyle/>
          <a:p>
            <a:r>
              <a:rPr lang="ja-JP" altLang="en-US" sz="2400" dirty="0" smtClean="0">
                <a:solidFill>
                  <a:srgbClr val="FF0000"/>
                </a:solidFill>
              </a:rPr>
              <a:t>児童が、課題を明確に捉えることができた。</a:t>
            </a:r>
            <a:endParaRPr lang="ja-JP" altLang="en-US" sz="2400" dirty="0">
              <a:solidFill>
                <a:srgbClr val="FF0000"/>
              </a:solidFill>
            </a:endParaRPr>
          </a:p>
        </p:txBody>
      </p:sp>
      <p:sp>
        <p:nvSpPr>
          <p:cNvPr id="9" name="右矢印 8"/>
          <p:cNvSpPr/>
          <p:nvPr/>
        </p:nvSpPr>
        <p:spPr>
          <a:xfrm>
            <a:off x="5646845" y="2579198"/>
            <a:ext cx="898759" cy="62345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7058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6C3F275E-2CE2-4D9E-8C6C-FBEFADC9F200}"/>
              </a:ext>
            </a:extLst>
          </p:cNvPr>
          <p:cNvSpPr txBox="1"/>
          <p:nvPr/>
        </p:nvSpPr>
        <p:spPr>
          <a:xfrm>
            <a:off x="1997762" y="709321"/>
            <a:ext cx="8254602" cy="523220"/>
          </a:xfrm>
          <a:prstGeom prst="rect">
            <a:avLst/>
          </a:prstGeom>
          <a:noFill/>
        </p:spPr>
        <p:txBody>
          <a:bodyPr wrap="square" rtlCol="0">
            <a:spAutoFit/>
          </a:bodyPr>
          <a:lstStyle/>
          <a:p>
            <a:r>
              <a:rPr kumimoji="1" lang="ja-JP" altLang="en-US" sz="2800" dirty="0"/>
              <a:t>（４）４年　算数　</a:t>
            </a:r>
            <a:r>
              <a:rPr kumimoji="1" lang="ja-JP" altLang="en-US" sz="2800" dirty="0" smtClean="0"/>
              <a:t>小数</a:t>
            </a:r>
            <a:endParaRPr kumimoji="1" lang="ja-JP" altLang="en-US" sz="2800" dirty="0"/>
          </a:p>
        </p:txBody>
      </p:sp>
      <p:sp>
        <p:nvSpPr>
          <p:cNvPr id="10" name="正方形/長方形 9">
            <a:extLst>
              <a:ext uri="{FF2B5EF4-FFF2-40B4-BE49-F238E27FC236}">
                <a16:creationId xmlns:a16="http://schemas.microsoft.com/office/drawing/2014/main" xmlns="" id="{2EAF4C25-BEB8-40EC-AFC9-CAF092919B3A}"/>
              </a:ext>
            </a:extLst>
          </p:cNvPr>
          <p:cNvSpPr/>
          <p:nvPr/>
        </p:nvSpPr>
        <p:spPr>
          <a:xfrm>
            <a:off x="3469996" y="2533347"/>
            <a:ext cx="2347549" cy="3316494"/>
          </a:xfrm>
          <a:prstGeom prst="rect">
            <a:avLst/>
          </a:prstGeom>
          <a:solidFill>
            <a:srgbClr val="9900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xmlns="" id="{33125C7C-F7CE-4CD7-A2B8-828FD3FBCF59}"/>
              </a:ext>
            </a:extLst>
          </p:cNvPr>
          <p:cNvGrpSpPr/>
          <p:nvPr/>
        </p:nvGrpSpPr>
        <p:grpSpPr>
          <a:xfrm>
            <a:off x="3468555" y="2833624"/>
            <a:ext cx="648668" cy="2699306"/>
            <a:chOff x="873389" y="2273577"/>
            <a:chExt cx="720000" cy="3740329"/>
          </a:xfrm>
        </p:grpSpPr>
        <p:cxnSp>
          <p:nvCxnSpPr>
            <p:cNvPr id="12" name="直線コネクタ 11">
              <a:extLst>
                <a:ext uri="{FF2B5EF4-FFF2-40B4-BE49-F238E27FC236}">
                  <a16:creationId xmlns:a16="http://schemas.microsoft.com/office/drawing/2014/main" xmlns="" id="{1F372784-ACF6-4447-8B54-11B032F8BD76}"/>
                </a:ext>
              </a:extLst>
            </p:cNvPr>
            <p:cNvCxnSpPr/>
            <p:nvPr/>
          </p:nvCxnSpPr>
          <p:spPr>
            <a:xfrm>
              <a:off x="873389" y="6013906"/>
              <a:ext cx="468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xmlns="" id="{5D448922-91D6-4D98-91B7-751202412F65}"/>
                </a:ext>
              </a:extLst>
            </p:cNvPr>
            <p:cNvCxnSpPr/>
            <p:nvPr/>
          </p:nvCxnSpPr>
          <p:spPr>
            <a:xfrm>
              <a:off x="873389" y="5545906"/>
              <a:ext cx="468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xmlns="" id="{CE0BD1F6-C463-4D51-8A5E-F52775DC3D98}"/>
                </a:ext>
              </a:extLst>
            </p:cNvPr>
            <p:cNvCxnSpPr/>
            <p:nvPr/>
          </p:nvCxnSpPr>
          <p:spPr>
            <a:xfrm>
              <a:off x="873389" y="5081577"/>
              <a:ext cx="468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xmlns="" id="{8CF12166-D1FE-421A-9B8C-461FC954E42A}"/>
                </a:ext>
              </a:extLst>
            </p:cNvPr>
            <p:cNvCxnSpPr/>
            <p:nvPr/>
          </p:nvCxnSpPr>
          <p:spPr>
            <a:xfrm>
              <a:off x="873389" y="4613577"/>
              <a:ext cx="468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xmlns="" id="{DC4E8DCB-46DA-4EC6-9F59-62FDCAD3AB36}"/>
                </a:ext>
              </a:extLst>
            </p:cNvPr>
            <p:cNvCxnSpPr/>
            <p:nvPr/>
          </p:nvCxnSpPr>
          <p:spPr>
            <a:xfrm>
              <a:off x="873389" y="4141906"/>
              <a:ext cx="720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xmlns="" id="{0EE4D29B-B09D-4AC7-98B2-7EBEFBD9F8E9}"/>
                </a:ext>
              </a:extLst>
            </p:cNvPr>
            <p:cNvCxnSpPr/>
            <p:nvPr/>
          </p:nvCxnSpPr>
          <p:spPr>
            <a:xfrm>
              <a:off x="873389" y="3673906"/>
              <a:ext cx="468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xmlns="" id="{97D4DD94-DE18-4DF7-97E2-48B8EAF6ED0A}"/>
                </a:ext>
              </a:extLst>
            </p:cNvPr>
            <p:cNvCxnSpPr/>
            <p:nvPr/>
          </p:nvCxnSpPr>
          <p:spPr>
            <a:xfrm>
              <a:off x="873389" y="3209577"/>
              <a:ext cx="468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xmlns="" id="{F66A2B70-01E7-40B1-A1C6-09F30B53B83B}"/>
                </a:ext>
              </a:extLst>
            </p:cNvPr>
            <p:cNvCxnSpPr/>
            <p:nvPr/>
          </p:nvCxnSpPr>
          <p:spPr>
            <a:xfrm>
              <a:off x="873389" y="2741577"/>
              <a:ext cx="468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xmlns="" id="{DD44326B-36E4-4ABB-BE64-1680418F53FC}"/>
                </a:ext>
              </a:extLst>
            </p:cNvPr>
            <p:cNvCxnSpPr/>
            <p:nvPr/>
          </p:nvCxnSpPr>
          <p:spPr>
            <a:xfrm>
              <a:off x="873389" y="2273577"/>
              <a:ext cx="468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20">
            <a:extLst>
              <a:ext uri="{FF2B5EF4-FFF2-40B4-BE49-F238E27FC236}">
                <a16:creationId xmlns:a16="http://schemas.microsoft.com/office/drawing/2014/main" xmlns="" id="{756607A4-C0E6-4361-B04E-FA6BBA8EF141}"/>
              </a:ext>
            </a:extLst>
          </p:cNvPr>
          <p:cNvGrpSpPr/>
          <p:nvPr/>
        </p:nvGrpSpPr>
        <p:grpSpPr>
          <a:xfrm>
            <a:off x="3448256" y="2257710"/>
            <a:ext cx="2369289" cy="3609176"/>
            <a:chOff x="1084733" y="1413081"/>
            <a:chExt cx="3639513" cy="5069176"/>
          </a:xfrm>
        </p:grpSpPr>
        <p:sp>
          <p:nvSpPr>
            <p:cNvPr id="22" name="正方形/長方形 21">
              <a:extLst>
                <a:ext uri="{FF2B5EF4-FFF2-40B4-BE49-F238E27FC236}">
                  <a16:creationId xmlns:a16="http://schemas.microsoft.com/office/drawing/2014/main" xmlns="" id="{745BAB63-5380-4816-847B-49DAA7218B39}"/>
                </a:ext>
              </a:extLst>
            </p:cNvPr>
            <p:cNvSpPr/>
            <p:nvPr/>
          </p:nvSpPr>
          <p:spPr>
            <a:xfrm>
              <a:off x="1231600" y="1413081"/>
              <a:ext cx="1021333" cy="734875"/>
            </a:xfrm>
            <a:prstGeom prst="rect">
              <a:avLst/>
            </a:prstGeom>
            <a:noFill/>
          </p:spPr>
          <p:txBody>
            <a:bodyPr wrap="square" lIns="91440" tIns="45720" rIns="91440" bIns="45720">
              <a:spAutoFit/>
            </a:bodyPr>
            <a:lstStyle/>
            <a:p>
              <a:pPr algn="ctr"/>
              <a:r>
                <a:rPr lang="ja-JP" altLang="en-US" sz="2800" b="0" cap="none" spc="0" dirty="0">
                  <a:ln w="0"/>
                  <a:solidFill>
                    <a:schemeClr val="tx1"/>
                  </a:solidFill>
                  <a:effectLst>
                    <a:outerShdw blurRad="38100" dist="19050" dir="2700000" algn="tl" rotWithShape="0">
                      <a:schemeClr val="dk1">
                        <a:alpha val="40000"/>
                      </a:schemeClr>
                    </a:outerShdw>
                  </a:effectLst>
                </a:rPr>
                <a:t>１Ｌ</a:t>
              </a:r>
            </a:p>
          </p:txBody>
        </p:sp>
        <p:grpSp>
          <p:nvGrpSpPr>
            <p:cNvPr id="23" name="グループ化 22">
              <a:extLst>
                <a:ext uri="{FF2B5EF4-FFF2-40B4-BE49-F238E27FC236}">
                  <a16:creationId xmlns:a16="http://schemas.microsoft.com/office/drawing/2014/main" xmlns="" id="{85531B6A-4B88-41ED-8A34-6334FD6AF44C}"/>
                </a:ext>
              </a:extLst>
            </p:cNvPr>
            <p:cNvGrpSpPr/>
            <p:nvPr/>
          </p:nvGrpSpPr>
          <p:grpSpPr>
            <a:xfrm>
              <a:off x="1084733" y="1798447"/>
              <a:ext cx="3639513" cy="4683810"/>
              <a:chOff x="1084733" y="1798447"/>
              <a:chExt cx="3639513" cy="4683810"/>
            </a:xfrm>
          </p:grpSpPr>
          <p:cxnSp>
            <p:nvCxnSpPr>
              <p:cNvPr id="24" name="直線コネクタ 23">
                <a:extLst>
                  <a:ext uri="{FF2B5EF4-FFF2-40B4-BE49-F238E27FC236}">
                    <a16:creationId xmlns:a16="http://schemas.microsoft.com/office/drawing/2014/main" xmlns="" id="{34B913E1-4944-4713-8739-A77FFF7CB5D7}"/>
                  </a:ext>
                </a:extLst>
              </p:cNvPr>
              <p:cNvCxnSpPr/>
              <p:nvPr/>
            </p:nvCxnSpPr>
            <p:spPr>
              <a:xfrm>
                <a:off x="1106473" y="1798447"/>
                <a:ext cx="0" cy="46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xmlns="" id="{22DF58EF-1DD8-4919-AAC4-599E76560127}"/>
                  </a:ext>
                </a:extLst>
              </p:cNvPr>
              <p:cNvCxnSpPr/>
              <p:nvPr/>
            </p:nvCxnSpPr>
            <p:spPr>
              <a:xfrm>
                <a:off x="4706473" y="1798448"/>
                <a:ext cx="0" cy="46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xmlns="" id="{A919D9F0-8CE7-4A1E-9AB9-D446536450AC}"/>
                  </a:ext>
                </a:extLst>
              </p:cNvPr>
              <p:cNvCxnSpPr/>
              <p:nvPr/>
            </p:nvCxnSpPr>
            <p:spPr>
              <a:xfrm>
                <a:off x="1084733" y="6482257"/>
                <a:ext cx="363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xmlns="" id="{B12D12FF-3792-4AE4-B471-D593C239C0F5}"/>
                  </a:ext>
                </a:extLst>
              </p:cNvPr>
              <p:cNvCxnSpPr/>
              <p:nvPr/>
            </p:nvCxnSpPr>
            <p:spPr>
              <a:xfrm>
                <a:off x="1084733" y="1801527"/>
                <a:ext cx="3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xmlns="" id="{24F0203F-DA7B-4B68-82DE-6A70D9C03FEB}"/>
                  </a:ext>
                </a:extLst>
              </p:cNvPr>
              <p:cNvCxnSpPr/>
              <p:nvPr/>
            </p:nvCxnSpPr>
            <p:spPr>
              <a:xfrm>
                <a:off x="2096246" y="1802257"/>
                <a:ext cx="262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9" name="正方形/長方形 28">
            <a:extLst>
              <a:ext uri="{FF2B5EF4-FFF2-40B4-BE49-F238E27FC236}">
                <a16:creationId xmlns:a16="http://schemas.microsoft.com/office/drawing/2014/main" xmlns="" id="{66476E56-ED25-48A4-80A9-407DFFFA4857}"/>
              </a:ext>
            </a:extLst>
          </p:cNvPr>
          <p:cNvSpPr/>
          <p:nvPr/>
        </p:nvSpPr>
        <p:spPr>
          <a:xfrm>
            <a:off x="6414729" y="5079444"/>
            <a:ext cx="2343566" cy="773217"/>
          </a:xfrm>
          <a:prstGeom prst="rect">
            <a:avLst/>
          </a:prstGeom>
          <a:solidFill>
            <a:srgbClr val="9900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a:extLst>
              <a:ext uri="{FF2B5EF4-FFF2-40B4-BE49-F238E27FC236}">
                <a16:creationId xmlns:a16="http://schemas.microsoft.com/office/drawing/2014/main" xmlns="" id="{70ACC5A1-56F3-45D5-AF15-27C57F548248}"/>
              </a:ext>
            </a:extLst>
          </p:cNvPr>
          <p:cNvGrpSpPr/>
          <p:nvPr/>
        </p:nvGrpSpPr>
        <p:grpSpPr>
          <a:xfrm>
            <a:off x="6395307" y="2833624"/>
            <a:ext cx="639432" cy="2699306"/>
            <a:chOff x="873389" y="2273577"/>
            <a:chExt cx="720000" cy="3740329"/>
          </a:xfrm>
        </p:grpSpPr>
        <p:cxnSp>
          <p:nvCxnSpPr>
            <p:cNvPr id="31" name="直線コネクタ 30">
              <a:extLst>
                <a:ext uri="{FF2B5EF4-FFF2-40B4-BE49-F238E27FC236}">
                  <a16:creationId xmlns:a16="http://schemas.microsoft.com/office/drawing/2014/main" xmlns="" id="{AB13136F-F518-442B-8695-FA39B9CE34ED}"/>
                </a:ext>
              </a:extLst>
            </p:cNvPr>
            <p:cNvCxnSpPr/>
            <p:nvPr/>
          </p:nvCxnSpPr>
          <p:spPr>
            <a:xfrm>
              <a:off x="873389" y="6013906"/>
              <a:ext cx="468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xmlns="" id="{FD7545C2-DA52-473E-9C96-FE825B78AB0F}"/>
                </a:ext>
              </a:extLst>
            </p:cNvPr>
            <p:cNvCxnSpPr/>
            <p:nvPr/>
          </p:nvCxnSpPr>
          <p:spPr>
            <a:xfrm>
              <a:off x="873389" y="5545906"/>
              <a:ext cx="468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xmlns="" id="{213C3D76-788A-48EE-B141-6BE1928038FA}"/>
                </a:ext>
              </a:extLst>
            </p:cNvPr>
            <p:cNvCxnSpPr/>
            <p:nvPr/>
          </p:nvCxnSpPr>
          <p:spPr>
            <a:xfrm>
              <a:off x="873389" y="5081577"/>
              <a:ext cx="468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xmlns="" id="{A1002278-72C2-437A-A92C-35C5E34DF6DE}"/>
                </a:ext>
              </a:extLst>
            </p:cNvPr>
            <p:cNvCxnSpPr/>
            <p:nvPr/>
          </p:nvCxnSpPr>
          <p:spPr>
            <a:xfrm>
              <a:off x="873389" y="4613577"/>
              <a:ext cx="468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xmlns="" id="{57C82C61-83C6-4520-915E-A5A355C30F71}"/>
                </a:ext>
              </a:extLst>
            </p:cNvPr>
            <p:cNvCxnSpPr/>
            <p:nvPr/>
          </p:nvCxnSpPr>
          <p:spPr>
            <a:xfrm>
              <a:off x="873389" y="4141906"/>
              <a:ext cx="720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xmlns="" id="{4627A917-A6CF-4566-BBD0-8144FDD0D94C}"/>
                </a:ext>
              </a:extLst>
            </p:cNvPr>
            <p:cNvCxnSpPr/>
            <p:nvPr/>
          </p:nvCxnSpPr>
          <p:spPr>
            <a:xfrm>
              <a:off x="873389" y="3673906"/>
              <a:ext cx="468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xmlns="" id="{9B3604FC-364B-4167-9EA1-6EAF6FA18089}"/>
                </a:ext>
              </a:extLst>
            </p:cNvPr>
            <p:cNvCxnSpPr/>
            <p:nvPr/>
          </p:nvCxnSpPr>
          <p:spPr>
            <a:xfrm>
              <a:off x="873389" y="3209577"/>
              <a:ext cx="468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xmlns="" id="{48385733-1791-42FC-A24B-1EF135693B61}"/>
                </a:ext>
              </a:extLst>
            </p:cNvPr>
            <p:cNvCxnSpPr/>
            <p:nvPr/>
          </p:nvCxnSpPr>
          <p:spPr>
            <a:xfrm>
              <a:off x="873389" y="2741577"/>
              <a:ext cx="468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xmlns="" id="{F7EB0F63-89AC-4BF5-AA38-DE7A6654BC23}"/>
                </a:ext>
              </a:extLst>
            </p:cNvPr>
            <p:cNvCxnSpPr/>
            <p:nvPr/>
          </p:nvCxnSpPr>
          <p:spPr>
            <a:xfrm>
              <a:off x="873389" y="2273577"/>
              <a:ext cx="468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0" name="グループ化 39">
            <a:extLst>
              <a:ext uri="{FF2B5EF4-FFF2-40B4-BE49-F238E27FC236}">
                <a16:creationId xmlns:a16="http://schemas.microsoft.com/office/drawing/2014/main" xmlns="" id="{542A87C2-B195-4467-A558-8749676841E0}"/>
              </a:ext>
            </a:extLst>
          </p:cNvPr>
          <p:cNvGrpSpPr/>
          <p:nvPr/>
        </p:nvGrpSpPr>
        <p:grpSpPr>
          <a:xfrm>
            <a:off x="6383738" y="2289362"/>
            <a:ext cx="2386210" cy="3573714"/>
            <a:chOff x="1084733" y="1457441"/>
            <a:chExt cx="3639513" cy="5024816"/>
          </a:xfrm>
        </p:grpSpPr>
        <p:sp>
          <p:nvSpPr>
            <p:cNvPr id="41" name="正方形/長方形 40">
              <a:extLst>
                <a:ext uri="{FF2B5EF4-FFF2-40B4-BE49-F238E27FC236}">
                  <a16:creationId xmlns:a16="http://schemas.microsoft.com/office/drawing/2014/main" xmlns="" id="{262A7336-4659-4D66-836F-3A780AB30A29}"/>
                </a:ext>
              </a:extLst>
            </p:cNvPr>
            <p:cNvSpPr/>
            <p:nvPr/>
          </p:nvSpPr>
          <p:spPr>
            <a:xfrm>
              <a:off x="1273820" y="1457441"/>
              <a:ext cx="998049" cy="735673"/>
            </a:xfrm>
            <a:prstGeom prst="rect">
              <a:avLst/>
            </a:prstGeom>
            <a:noFill/>
          </p:spPr>
          <p:txBody>
            <a:bodyPr wrap="square" lIns="91440" tIns="45720" rIns="91440" bIns="45720">
              <a:spAutoFit/>
            </a:bodyPr>
            <a:lstStyle/>
            <a:p>
              <a:pPr algn="ctr"/>
              <a:r>
                <a:rPr lang="ja-JP" altLang="en-US" sz="2800" b="0" cap="none" spc="0" dirty="0">
                  <a:ln w="0"/>
                  <a:solidFill>
                    <a:schemeClr val="tx1"/>
                  </a:solidFill>
                  <a:effectLst>
                    <a:outerShdw blurRad="38100" dist="19050" dir="2700000" algn="tl" rotWithShape="0">
                      <a:schemeClr val="dk1">
                        <a:alpha val="40000"/>
                      </a:schemeClr>
                    </a:outerShdw>
                  </a:effectLst>
                </a:rPr>
                <a:t>１Ｌ</a:t>
              </a:r>
            </a:p>
          </p:txBody>
        </p:sp>
        <p:grpSp>
          <p:nvGrpSpPr>
            <p:cNvPr id="42" name="グループ化 41">
              <a:extLst>
                <a:ext uri="{FF2B5EF4-FFF2-40B4-BE49-F238E27FC236}">
                  <a16:creationId xmlns:a16="http://schemas.microsoft.com/office/drawing/2014/main" xmlns="" id="{64DB2AA9-0047-4A61-ACFE-972DD5D12756}"/>
                </a:ext>
              </a:extLst>
            </p:cNvPr>
            <p:cNvGrpSpPr/>
            <p:nvPr/>
          </p:nvGrpSpPr>
          <p:grpSpPr>
            <a:xfrm>
              <a:off x="1084733" y="1798447"/>
              <a:ext cx="3639513" cy="4683810"/>
              <a:chOff x="1084733" y="1798447"/>
              <a:chExt cx="3639513" cy="4683810"/>
            </a:xfrm>
          </p:grpSpPr>
          <p:cxnSp>
            <p:nvCxnSpPr>
              <p:cNvPr id="43" name="直線コネクタ 42">
                <a:extLst>
                  <a:ext uri="{FF2B5EF4-FFF2-40B4-BE49-F238E27FC236}">
                    <a16:creationId xmlns:a16="http://schemas.microsoft.com/office/drawing/2014/main" xmlns="" id="{F6359731-5F9E-4C6D-B01D-9DFB786054A3}"/>
                  </a:ext>
                </a:extLst>
              </p:cNvPr>
              <p:cNvCxnSpPr/>
              <p:nvPr/>
            </p:nvCxnSpPr>
            <p:spPr>
              <a:xfrm>
                <a:off x="1106473" y="1798447"/>
                <a:ext cx="0" cy="46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xmlns="" id="{7943F56B-68FB-4C1A-99E2-38D879F09D56}"/>
                  </a:ext>
                </a:extLst>
              </p:cNvPr>
              <p:cNvCxnSpPr/>
              <p:nvPr/>
            </p:nvCxnSpPr>
            <p:spPr>
              <a:xfrm>
                <a:off x="4706473" y="1798448"/>
                <a:ext cx="0" cy="46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xmlns="" id="{A08E26B2-80CA-4C89-A37A-F29792300AE4}"/>
                  </a:ext>
                </a:extLst>
              </p:cNvPr>
              <p:cNvCxnSpPr/>
              <p:nvPr/>
            </p:nvCxnSpPr>
            <p:spPr>
              <a:xfrm>
                <a:off x="1084733" y="6482257"/>
                <a:ext cx="363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xmlns="" id="{33ACFF8C-1B24-4975-88D5-60BCC3C9E969}"/>
                  </a:ext>
                </a:extLst>
              </p:cNvPr>
              <p:cNvCxnSpPr/>
              <p:nvPr/>
            </p:nvCxnSpPr>
            <p:spPr>
              <a:xfrm>
                <a:off x="1084733" y="1801527"/>
                <a:ext cx="3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xmlns="" id="{65ECDDAE-EABB-4862-86BC-A8D53DE59D33}"/>
                  </a:ext>
                </a:extLst>
              </p:cNvPr>
              <p:cNvCxnSpPr/>
              <p:nvPr/>
            </p:nvCxnSpPr>
            <p:spPr>
              <a:xfrm>
                <a:off x="2096246" y="1802257"/>
                <a:ext cx="262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8" name="グループ化 47">
            <a:extLst>
              <a:ext uri="{FF2B5EF4-FFF2-40B4-BE49-F238E27FC236}">
                <a16:creationId xmlns:a16="http://schemas.microsoft.com/office/drawing/2014/main" xmlns="" id="{B4C78785-6813-44E5-AE3B-A139E6A7A2DA}"/>
              </a:ext>
            </a:extLst>
          </p:cNvPr>
          <p:cNvGrpSpPr/>
          <p:nvPr/>
        </p:nvGrpSpPr>
        <p:grpSpPr>
          <a:xfrm rot="15096355">
            <a:off x="5887114" y="-166286"/>
            <a:ext cx="1201890" cy="3354940"/>
            <a:chOff x="7745505" y="258071"/>
            <a:chExt cx="2752165" cy="5228752"/>
          </a:xfrm>
          <a:solidFill>
            <a:srgbClr val="FFC000"/>
          </a:solidFill>
        </p:grpSpPr>
        <p:sp>
          <p:nvSpPr>
            <p:cNvPr id="49" name="四角形: 上の 2 つの角を丸める 6">
              <a:extLst>
                <a:ext uri="{FF2B5EF4-FFF2-40B4-BE49-F238E27FC236}">
                  <a16:creationId xmlns:a16="http://schemas.microsoft.com/office/drawing/2014/main" xmlns="" id="{4DBB7532-61AA-45CC-9C7C-F9D89CEC4A3A}"/>
                </a:ext>
              </a:extLst>
            </p:cNvPr>
            <p:cNvSpPr/>
            <p:nvPr/>
          </p:nvSpPr>
          <p:spPr>
            <a:xfrm>
              <a:off x="7745505" y="806823"/>
              <a:ext cx="2752165" cy="4680000"/>
            </a:xfrm>
            <a:prstGeom prst="round2SameRect">
              <a:avLst>
                <a:gd name="adj1" fmla="val 40640"/>
                <a:gd name="adj2" fmla="val 0"/>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xmlns="" id="{2B9BF14D-9F47-461F-88FF-2225E5445157}"/>
                </a:ext>
              </a:extLst>
            </p:cNvPr>
            <p:cNvSpPr/>
            <p:nvPr/>
          </p:nvSpPr>
          <p:spPr>
            <a:xfrm>
              <a:off x="8791992" y="258071"/>
              <a:ext cx="659189" cy="546847"/>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xmlns="" id="{94F121E3-E56F-4A36-A824-AEA22C00584E}"/>
              </a:ext>
            </a:extLst>
          </p:cNvPr>
          <p:cNvGrpSpPr/>
          <p:nvPr/>
        </p:nvGrpSpPr>
        <p:grpSpPr>
          <a:xfrm>
            <a:off x="4687190" y="1934750"/>
            <a:ext cx="563465" cy="3898046"/>
            <a:chOff x="3527363" y="790344"/>
            <a:chExt cx="829389" cy="5666775"/>
          </a:xfrm>
        </p:grpSpPr>
        <p:sp>
          <p:nvSpPr>
            <p:cNvPr id="52" name="正方形/長方形 51">
              <a:extLst>
                <a:ext uri="{FF2B5EF4-FFF2-40B4-BE49-F238E27FC236}">
                  <a16:creationId xmlns:a16="http://schemas.microsoft.com/office/drawing/2014/main" xmlns="" id="{5E944E47-28D7-4467-8466-D00D6C95426A}"/>
                </a:ext>
              </a:extLst>
            </p:cNvPr>
            <p:cNvSpPr/>
            <p:nvPr/>
          </p:nvSpPr>
          <p:spPr>
            <a:xfrm>
              <a:off x="3527363" y="1165119"/>
              <a:ext cx="415272" cy="5292000"/>
            </a:xfrm>
            <a:prstGeom prst="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部分円 69">
              <a:extLst>
                <a:ext uri="{FF2B5EF4-FFF2-40B4-BE49-F238E27FC236}">
                  <a16:creationId xmlns:a16="http://schemas.microsoft.com/office/drawing/2014/main" xmlns="" id="{FEB74AC0-D212-45AF-970B-2AEFB1BA2F5C}"/>
                </a:ext>
              </a:extLst>
            </p:cNvPr>
            <p:cNvSpPr/>
            <p:nvPr/>
          </p:nvSpPr>
          <p:spPr>
            <a:xfrm>
              <a:off x="3528752" y="790344"/>
              <a:ext cx="828000" cy="755743"/>
            </a:xfrm>
            <a:prstGeom prst="pie">
              <a:avLst>
                <a:gd name="adj1" fmla="val 10786071"/>
                <a:gd name="adj2" fmla="val 15020550"/>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54" name="グループ化 53">
            <a:extLst>
              <a:ext uri="{FF2B5EF4-FFF2-40B4-BE49-F238E27FC236}">
                <a16:creationId xmlns:a16="http://schemas.microsoft.com/office/drawing/2014/main" xmlns="" id="{E643590C-A927-4887-BFEA-7D5526465314}"/>
              </a:ext>
            </a:extLst>
          </p:cNvPr>
          <p:cNvGrpSpPr/>
          <p:nvPr/>
        </p:nvGrpSpPr>
        <p:grpSpPr>
          <a:xfrm rot="15096355">
            <a:off x="9005387" y="-213062"/>
            <a:ext cx="1285779" cy="3624259"/>
            <a:chOff x="7745505" y="258071"/>
            <a:chExt cx="2752165" cy="5228752"/>
          </a:xfrm>
          <a:solidFill>
            <a:srgbClr val="FFC000"/>
          </a:solidFill>
        </p:grpSpPr>
        <p:sp>
          <p:nvSpPr>
            <p:cNvPr id="55" name="四角形: 上の 2 つの角を丸める 72">
              <a:extLst>
                <a:ext uri="{FF2B5EF4-FFF2-40B4-BE49-F238E27FC236}">
                  <a16:creationId xmlns:a16="http://schemas.microsoft.com/office/drawing/2014/main" xmlns="" id="{E7117395-6B74-4532-9B69-F8D0FC00247C}"/>
                </a:ext>
              </a:extLst>
            </p:cNvPr>
            <p:cNvSpPr/>
            <p:nvPr/>
          </p:nvSpPr>
          <p:spPr>
            <a:xfrm>
              <a:off x="7745505" y="806823"/>
              <a:ext cx="2752165" cy="4680000"/>
            </a:xfrm>
            <a:prstGeom prst="round2SameRect">
              <a:avLst>
                <a:gd name="adj1" fmla="val 40640"/>
                <a:gd name="adj2" fmla="val 0"/>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xmlns="" id="{636D2316-9468-40E7-9E8A-49C3AA20AAE4}"/>
                </a:ext>
              </a:extLst>
            </p:cNvPr>
            <p:cNvSpPr/>
            <p:nvPr/>
          </p:nvSpPr>
          <p:spPr>
            <a:xfrm>
              <a:off x="8791992" y="258071"/>
              <a:ext cx="659189" cy="546847"/>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56">
            <a:extLst>
              <a:ext uri="{FF2B5EF4-FFF2-40B4-BE49-F238E27FC236}">
                <a16:creationId xmlns:a16="http://schemas.microsoft.com/office/drawing/2014/main" xmlns="" id="{16B43693-A3EA-4125-99D5-EE4C6DDC043A}"/>
              </a:ext>
            </a:extLst>
          </p:cNvPr>
          <p:cNvGrpSpPr/>
          <p:nvPr/>
        </p:nvGrpSpPr>
        <p:grpSpPr>
          <a:xfrm>
            <a:off x="7683121" y="2036104"/>
            <a:ext cx="594755" cy="3813737"/>
            <a:chOff x="3528752" y="790344"/>
            <a:chExt cx="828000" cy="5666775"/>
          </a:xfrm>
        </p:grpSpPr>
        <p:sp>
          <p:nvSpPr>
            <p:cNvPr id="58" name="正方形/長方形 57">
              <a:extLst>
                <a:ext uri="{FF2B5EF4-FFF2-40B4-BE49-F238E27FC236}">
                  <a16:creationId xmlns:a16="http://schemas.microsoft.com/office/drawing/2014/main" xmlns="" id="{A2F2CE5F-CC91-42C7-8937-A1718329BD34}"/>
                </a:ext>
              </a:extLst>
            </p:cNvPr>
            <p:cNvSpPr/>
            <p:nvPr/>
          </p:nvSpPr>
          <p:spPr>
            <a:xfrm>
              <a:off x="3537523" y="1165119"/>
              <a:ext cx="415272" cy="5292000"/>
            </a:xfrm>
            <a:prstGeom prst="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部分円 76">
              <a:extLst>
                <a:ext uri="{FF2B5EF4-FFF2-40B4-BE49-F238E27FC236}">
                  <a16:creationId xmlns:a16="http://schemas.microsoft.com/office/drawing/2014/main" xmlns="" id="{5B850818-8809-4400-A788-6C8EAC3557B1}"/>
                </a:ext>
              </a:extLst>
            </p:cNvPr>
            <p:cNvSpPr/>
            <p:nvPr/>
          </p:nvSpPr>
          <p:spPr>
            <a:xfrm>
              <a:off x="3528752" y="790344"/>
              <a:ext cx="828000" cy="755743"/>
            </a:xfrm>
            <a:prstGeom prst="pie">
              <a:avLst>
                <a:gd name="adj1" fmla="val 10786071"/>
                <a:gd name="adj2" fmla="val 15020550"/>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60" name="テキスト ボックス 59">
            <a:extLst>
              <a:ext uri="{FF2B5EF4-FFF2-40B4-BE49-F238E27FC236}">
                <a16:creationId xmlns="" xmlns:a16="http://schemas.microsoft.com/office/drawing/2014/main" id="{2687960A-33EB-48CA-8134-4431B03FB977}"/>
              </a:ext>
            </a:extLst>
          </p:cNvPr>
          <p:cNvSpPr txBox="1"/>
          <p:nvPr/>
        </p:nvSpPr>
        <p:spPr>
          <a:xfrm>
            <a:off x="1011675" y="2499649"/>
            <a:ext cx="2246837" cy="1569660"/>
          </a:xfrm>
          <a:prstGeom prst="rect">
            <a:avLst/>
          </a:prstGeom>
          <a:solidFill>
            <a:schemeClr val="bg1"/>
          </a:solidFill>
          <a:ln>
            <a:solidFill>
              <a:schemeClr val="tx1"/>
            </a:solidFill>
          </a:ln>
        </p:spPr>
        <p:txBody>
          <a:bodyPr wrap="square" rtlCol="0">
            <a:spAutoFit/>
          </a:bodyPr>
          <a:lstStyle/>
          <a:p>
            <a:r>
              <a:rPr kumimoji="1" lang="ja-JP" altLang="en-US" sz="2400" dirty="0" smtClean="0"/>
              <a:t>◯アニメーションの効果で、問題場面を捉えることができた。</a:t>
            </a:r>
            <a:endParaRPr kumimoji="1" lang="en-US" altLang="ja-JP" sz="2400" dirty="0"/>
          </a:p>
        </p:txBody>
      </p:sp>
      <p:sp>
        <p:nvSpPr>
          <p:cNvPr id="61" name="テキスト ボックス 60">
            <a:extLst>
              <a:ext uri="{FF2B5EF4-FFF2-40B4-BE49-F238E27FC236}">
                <a16:creationId xmlns="" xmlns:a16="http://schemas.microsoft.com/office/drawing/2014/main" id="{2687960A-33EB-48CA-8134-4431B03FB977}"/>
              </a:ext>
            </a:extLst>
          </p:cNvPr>
          <p:cNvSpPr txBox="1"/>
          <p:nvPr/>
        </p:nvSpPr>
        <p:spPr>
          <a:xfrm>
            <a:off x="1011675" y="4290706"/>
            <a:ext cx="2246837" cy="1569660"/>
          </a:xfrm>
          <a:prstGeom prst="rect">
            <a:avLst/>
          </a:prstGeom>
          <a:solidFill>
            <a:schemeClr val="bg1"/>
          </a:solidFill>
          <a:ln>
            <a:solidFill>
              <a:schemeClr val="tx1"/>
            </a:solidFill>
          </a:ln>
        </p:spPr>
        <p:txBody>
          <a:bodyPr wrap="square" rtlCol="0">
            <a:spAutoFit/>
          </a:bodyPr>
          <a:lstStyle/>
          <a:p>
            <a:r>
              <a:rPr kumimoji="1" lang="ja-JP" altLang="en-US" sz="2400" dirty="0" smtClean="0"/>
              <a:t>◯表面張力などの誤差がなく、問題に集中することができた。</a:t>
            </a:r>
            <a:endParaRPr kumimoji="1" lang="en-US" altLang="ja-JP" sz="2400" dirty="0"/>
          </a:p>
        </p:txBody>
      </p:sp>
      <p:sp>
        <p:nvSpPr>
          <p:cNvPr id="62" name="テキスト ボックス 61">
            <a:extLst>
              <a:ext uri="{FF2B5EF4-FFF2-40B4-BE49-F238E27FC236}">
                <a16:creationId xmlns="" xmlns:a16="http://schemas.microsoft.com/office/drawing/2014/main" id="{2687960A-33EB-48CA-8134-4431B03FB977}"/>
              </a:ext>
            </a:extLst>
          </p:cNvPr>
          <p:cNvSpPr txBox="1"/>
          <p:nvPr/>
        </p:nvSpPr>
        <p:spPr>
          <a:xfrm>
            <a:off x="8957025" y="3212456"/>
            <a:ext cx="2246837" cy="2677656"/>
          </a:xfrm>
          <a:prstGeom prst="rect">
            <a:avLst/>
          </a:prstGeom>
          <a:solidFill>
            <a:schemeClr val="bg1"/>
          </a:solidFill>
          <a:ln>
            <a:solidFill>
              <a:schemeClr val="tx1"/>
            </a:solidFill>
          </a:ln>
        </p:spPr>
        <p:txBody>
          <a:bodyPr wrap="square" rtlCol="0">
            <a:spAutoFit/>
          </a:bodyPr>
          <a:lstStyle/>
          <a:p>
            <a:r>
              <a:rPr kumimoji="1" lang="ja-JP" altLang="en-US" sz="2400" dirty="0" smtClean="0"/>
              <a:t>●問題場面を平面的に捉えてしまい、長さとして考えてしまうなど、量感がつかめない児童がいた。</a:t>
            </a:r>
            <a:endParaRPr kumimoji="1" lang="en-US" altLang="ja-JP" sz="2400" dirty="0"/>
          </a:p>
        </p:txBody>
      </p:sp>
    </p:spTree>
    <p:extLst>
      <p:ext uri="{BB962C8B-B14F-4D97-AF65-F5344CB8AC3E}">
        <p14:creationId xmlns:p14="http://schemas.microsoft.com/office/powerpoint/2010/main" val="1122537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500"/>
                                        <p:tgtEl>
                                          <p:spTgt spid="5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0"/>
                                        <p:tgtEl>
                                          <p:spTgt spid="10"/>
                                        </p:tgtEl>
                                      </p:cBhvr>
                                    </p:animEffect>
                                  </p:childTnLst>
                                </p:cTn>
                              </p:par>
                            </p:childTnLst>
                          </p:cTn>
                        </p:par>
                        <p:par>
                          <p:cTn id="16" fill="hold">
                            <p:stCondLst>
                              <p:cond delay="6000"/>
                            </p:stCondLst>
                            <p:childTnLst>
                              <p:par>
                                <p:cTn id="17" presetID="22" presetClass="exit" presetSubtype="1" fill="hold" nodeType="afterEffect">
                                  <p:stCondLst>
                                    <p:cond delay="0"/>
                                  </p:stCondLst>
                                  <p:childTnLst>
                                    <p:animEffect transition="out" filter="wipe(up)">
                                      <p:cBhvr>
                                        <p:cTn id="18" dur="500"/>
                                        <p:tgtEl>
                                          <p:spTgt spid="51"/>
                                        </p:tgtEl>
                                      </p:cBhvr>
                                    </p:animEffect>
                                    <p:set>
                                      <p:cBhvr>
                                        <p:cTn id="19" dur="1" fill="hold">
                                          <p:stCondLst>
                                            <p:cond delay="499"/>
                                          </p:stCondLst>
                                        </p:cTn>
                                        <p:tgtEl>
                                          <p:spTgt spid="51"/>
                                        </p:tgtEl>
                                        <p:attrNameLst>
                                          <p:attrName>style.visibility</p:attrName>
                                        </p:attrNameLst>
                                      </p:cBhvr>
                                      <p:to>
                                        <p:strVal val="hidden"/>
                                      </p:to>
                                    </p:set>
                                  </p:childTnLst>
                                </p:cTn>
                              </p:par>
                            </p:childTnLst>
                          </p:cTn>
                        </p:par>
                        <p:par>
                          <p:cTn id="20" fill="hold">
                            <p:stCondLst>
                              <p:cond delay="6500"/>
                            </p:stCondLst>
                            <p:childTnLst>
                              <p:par>
                                <p:cTn id="21" presetID="10" presetClass="exit" presetSubtype="0" fill="hold" nodeType="afterEffect">
                                  <p:stCondLst>
                                    <p:cond delay="0"/>
                                  </p:stCondLst>
                                  <p:childTnLst>
                                    <p:animEffect transition="out" filter="fade">
                                      <p:cBhvr>
                                        <p:cTn id="22" dur="500"/>
                                        <p:tgtEl>
                                          <p:spTgt spid="48"/>
                                        </p:tgtEl>
                                      </p:cBhvr>
                                    </p:animEffect>
                                    <p:set>
                                      <p:cBhvr>
                                        <p:cTn id="23" dur="1" fill="hold">
                                          <p:stCondLst>
                                            <p:cond delay="499"/>
                                          </p:stCondLst>
                                        </p:cTn>
                                        <p:tgtEl>
                                          <p:spTgt spid="48"/>
                                        </p:tgtEl>
                                        <p:attrNameLst>
                                          <p:attrName>style.visibility</p:attrName>
                                        </p:attrNameLst>
                                      </p:cBhvr>
                                      <p:to>
                                        <p:strVal val="hidden"/>
                                      </p:to>
                                    </p:set>
                                  </p:childTnLst>
                                </p:cTn>
                              </p:par>
                            </p:childTnLst>
                          </p:cTn>
                        </p:par>
                        <p:par>
                          <p:cTn id="24" fill="hold">
                            <p:stCondLst>
                              <p:cond delay="7000"/>
                            </p:stCondLst>
                            <p:childTnLst>
                              <p:par>
                                <p:cTn id="25" presetID="10" presetClass="entr" presetSubtype="0"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par>
                          <p:cTn id="28" fill="hold">
                            <p:stCondLst>
                              <p:cond delay="7500"/>
                            </p:stCondLst>
                            <p:childTnLst>
                              <p:par>
                                <p:cTn id="29" presetID="22" presetClass="entr" presetSubtype="1"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up)">
                                      <p:cBhvr>
                                        <p:cTn id="31" dur="500"/>
                                        <p:tgtEl>
                                          <p:spTgt spid="57"/>
                                        </p:tgtEl>
                                      </p:cBhvr>
                                    </p:animEffect>
                                  </p:childTnLst>
                                </p:cTn>
                              </p:par>
                            </p:childTnLst>
                          </p:cTn>
                        </p:par>
                        <p:par>
                          <p:cTn id="32" fill="hold">
                            <p:stCondLst>
                              <p:cond delay="8000"/>
                            </p:stCondLst>
                            <p:childTnLst>
                              <p:par>
                                <p:cTn id="33" presetID="22" presetClass="entr" presetSubtype="4"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2000"/>
                                        <p:tgtEl>
                                          <p:spTgt spid="29"/>
                                        </p:tgtEl>
                                      </p:cBhvr>
                                    </p:animEffect>
                                  </p:childTnLst>
                                </p:cTn>
                              </p:par>
                            </p:childTnLst>
                          </p:cTn>
                        </p:par>
                        <p:par>
                          <p:cTn id="36" fill="hold">
                            <p:stCondLst>
                              <p:cond delay="10000"/>
                            </p:stCondLst>
                            <p:childTnLst>
                              <p:par>
                                <p:cTn id="37" presetID="22" presetClass="exit" presetSubtype="1" fill="hold" nodeType="afterEffect">
                                  <p:stCondLst>
                                    <p:cond delay="0"/>
                                  </p:stCondLst>
                                  <p:childTnLst>
                                    <p:animEffect transition="out" filter="wipe(up)">
                                      <p:cBhvr>
                                        <p:cTn id="38" dur="500"/>
                                        <p:tgtEl>
                                          <p:spTgt spid="57"/>
                                        </p:tgtEl>
                                      </p:cBhvr>
                                    </p:animEffect>
                                    <p:set>
                                      <p:cBhvr>
                                        <p:cTn id="39" dur="1" fill="hold">
                                          <p:stCondLst>
                                            <p:cond delay="499"/>
                                          </p:stCondLst>
                                        </p:cTn>
                                        <p:tgtEl>
                                          <p:spTgt spid="57"/>
                                        </p:tgtEl>
                                        <p:attrNameLst>
                                          <p:attrName>style.visibility</p:attrName>
                                        </p:attrNameLst>
                                      </p:cBhvr>
                                      <p:to>
                                        <p:strVal val="hidden"/>
                                      </p:to>
                                    </p:set>
                                  </p:childTnLst>
                                </p:cTn>
                              </p:par>
                            </p:childTnLst>
                          </p:cTn>
                        </p:par>
                        <p:par>
                          <p:cTn id="40" fill="hold">
                            <p:stCondLst>
                              <p:cond delay="10500"/>
                            </p:stCondLst>
                            <p:childTnLst>
                              <p:par>
                                <p:cTn id="41" presetID="10" presetClass="exit" presetSubtype="0" fill="hold" nodeType="afterEffect">
                                  <p:stCondLst>
                                    <p:cond delay="0"/>
                                  </p:stCondLst>
                                  <p:childTnLst>
                                    <p:animEffect transition="out" filter="fade">
                                      <p:cBhvr>
                                        <p:cTn id="42" dur="500"/>
                                        <p:tgtEl>
                                          <p:spTgt spid="54"/>
                                        </p:tgtEl>
                                      </p:cBhvr>
                                    </p:animEffect>
                                    <p:set>
                                      <p:cBhvr>
                                        <p:cTn id="43" dur="1" fill="hold">
                                          <p:stCondLst>
                                            <p:cond delay="499"/>
                                          </p:stCondLst>
                                        </p:cTn>
                                        <p:tgtEl>
                                          <p:spTgt spid="5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 xmlns:a16="http://schemas.microsoft.com/office/drawing/2014/main" id="{F7CDFC76-64FE-412D-916E-BBBA33F3BF84}"/>
              </a:ext>
            </a:extLst>
          </p:cNvPr>
          <p:cNvPicPr>
            <a:picLocks noChangeAspect="1"/>
          </p:cNvPicPr>
          <p:nvPr/>
        </p:nvPicPr>
        <p:blipFill>
          <a:blip r:embed="rId3"/>
          <a:stretch>
            <a:fillRect/>
          </a:stretch>
        </p:blipFill>
        <p:spPr>
          <a:xfrm>
            <a:off x="1437645" y="1232541"/>
            <a:ext cx="4087751" cy="3051671"/>
          </a:xfrm>
          <a:prstGeom prst="rect">
            <a:avLst/>
          </a:prstGeom>
        </p:spPr>
      </p:pic>
      <p:pic>
        <p:nvPicPr>
          <p:cNvPr id="4" name="図 3">
            <a:extLst>
              <a:ext uri="{FF2B5EF4-FFF2-40B4-BE49-F238E27FC236}">
                <a16:creationId xmlns="" xmlns:a16="http://schemas.microsoft.com/office/drawing/2014/main" id="{B1BCC595-792F-4E3A-93A0-2DC113347B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78542" y="1576187"/>
            <a:ext cx="2175813" cy="2364375"/>
          </a:xfrm>
          <a:prstGeom prst="rect">
            <a:avLst/>
          </a:prstGeom>
        </p:spPr>
      </p:pic>
      <p:pic>
        <p:nvPicPr>
          <p:cNvPr id="5" name="図 4">
            <a:extLst>
              <a:ext uri="{FF2B5EF4-FFF2-40B4-BE49-F238E27FC236}">
                <a16:creationId xmlns="" xmlns:a16="http://schemas.microsoft.com/office/drawing/2014/main" id="{C0ED97F5-4F83-4C47-B966-1FE6A1681B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02729" y="1566148"/>
            <a:ext cx="2175813" cy="2364375"/>
          </a:xfrm>
          <a:prstGeom prst="rect">
            <a:avLst/>
          </a:prstGeom>
        </p:spPr>
      </p:pic>
      <p:pic>
        <p:nvPicPr>
          <p:cNvPr id="2" name="図 1">
            <a:extLst>
              <a:ext uri="{FF2B5EF4-FFF2-40B4-BE49-F238E27FC236}">
                <a16:creationId xmlns="" xmlns:a16="http://schemas.microsoft.com/office/drawing/2014/main" id="{B3F84A49-48A8-415F-8919-454A29D03513}"/>
              </a:ext>
            </a:extLst>
          </p:cNvPr>
          <p:cNvPicPr>
            <a:picLocks noChangeAspect="1"/>
          </p:cNvPicPr>
          <p:nvPr/>
        </p:nvPicPr>
        <p:blipFill>
          <a:blip r:embed="rId6"/>
          <a:stretch>
            <a:fillRect/>
          </a:stretch>
        </p:blipFill>
        <p:spPr>
          <a:xfrm>
            <a:off x="4371970" y="2762655"/>
            <a:ext cx="2009643" cy="1521557"/>
          </a:xfrm>
          <a:prstGeom prst="rect">
            <a:avLst/>
          </a:prstGeom>
        </p:spPr>
      </p:pic>
      <p:sp>
        <p:nvSpPr>
          <p:cNvPr id="8" name="テキスト ボックス 7">
            <a:extLst>
              <a:ext uri="{FF2B5EF4-FFF2-40B4-BE49-F238E27FC236}">
                <a16:creationId xmlns="" xmlns:a16="http://schemas.microsoft.com/office/drawing/2014/main" id="{1DE00C77-F0F2-4D10-8634-BDD1CE1B7F14}"/>
              </a:ext>
            </a:extLst>
          </p:cNvPr>
          <p:cNvSpPr txBox="1"/>
          <p:nvPr/>
        </p:nvSpPr>
        <p:spPr>
          <a:xfrm>
            <a:off x="2913878" y="709321"/>
            <a:ext cx="6364243" cy="523220"/>
          </a:xfrm>
          <a:prstGeom prst="rect">
            <a:avLst/>
          </a:prstGeom>
          <a:noFill/>
        </p:spPr>
        <p:txBody>
          <a:bodyPr wrap="none" rtlCol="0">
            <a:spAutoFit/>
          </a:bodyPr>
          <a:lstStyle/>
          <a:p>
            <a:r>
              <a:rPr kumimoji="1" lang="ja-JP" altLang="en-US" sz="2800" dirty="0"/>
              <a:t>（５）５年　理科　植物の実や種子のでき方</a:t>
            </a:r>
          </a:p>
        </p:txBody>
      </p:sp>
      <p:sp>
        <p:nvSpPr>
          <p:cNvPr id="9" name="テキスト ボックス 8">
            <a:extLst>
              <a:ext uri="{FF2B5EF4-FFF2-40B4-BE49-F238E27FC236}">
                <a16:creationId xmlns="" xmlns:a16="http://schemas.microsoft.com/office/drawing/2014/main" id="{2687960A-33EB-48CA-8134-4431B03FB977}"/>
              </a:ext>
            </a:extLst>
          </p:cNvPr>
          <p:cNvSpPr txBox="1"/>
          <p:nvPr/>
        </p:nvSpPr>
        <p:spPr>
          <a:xfrm>
            <a:off x="1011676" y="4421575"/>
            <a:ext cx="4924331" cy="461665"/>
          </a:xfrm>
          <a:prstGeom prst="rect">
            <a:avLst/>
          </a:prstGeom>
          <a:solidFill>
            <a:schemeClr val="bg1"/>
          </a:solidFill>
          <a:ln>
            <a:solidFill>
              <a:schemeClr val="tx1"/>
            </a:solidFill>
          </a:ln>
        </p:spPr>
        <p:txBody>
          <a:bodyPr wrap="square" rtlCol="0">
            <a:spAutoFit/>
          </a:bodyPr>
          <a:lstStyle/>
          <a:p>
            <a:r>
              <a:rPr kumimoji="1" lang="ja-JP" altLang="en-US" sz="2400" dirty="0"/>
              <a:t>①双眼実体顕微鏡をテレビにつなぐ。</a:t>
            </a:r>
            <a:endParaRPr kumimoji="1" lang="en-US" altLang="ja-JP" sz="2400" dirty="0"/>
          </a:p>
        </p:txBody>
      </p:sp>
      <p:sp>
        <p:nvSpPr>
          <p:cNvPr id="10" name="テキスト ボックス 9">
            <a:extLst>
              <a:ext uri="{FF2B5EF4-FFF2-40B4-BE49-F238E27FC236}">
                <a16:creationId xmlns="" xmlns:a16="http://schemas.microsoft.com/office/drawing/2014/main" id="{EC9E707E-272E-4753-A691-43496A12E129}"/>
              </a:ext>
            </a:extLst>
          </p:cNvPr>
          <p:cNvSpPr txBox="1"/>
          <p:nvPr/>
        </p:nvSpPr>
        <p:spPr>
          <a:xfrm>
            <a:off x="1011675" y="4948350"/>
            <a:ext cx="4924331" cy="1200329"/>
          </a:xfrm>
          <a:prstGeom prst="rect">
            <a:avLst/>
          </a:prstGeom>
          <a:solidFill>
            <a:schemeClr val="bg1"/>
          </a:solidFill>
          <a:ln>
            <a:solidFill>
              <a:schemeClr val="tx1"/>
            </a:solidFill>
          </a:ln>
        </p:spPr>
        <p:txBody>
          <a:bodyPr wrap="square" rtlCol="0">
            <a:spAutoFit/>
          </a:bodyPr>
          <a:lstStyle/>
          <a:p>
            <a:r>
              <a:rPr lang="ja-JP" altLang="en-US" sz="2400" dirty="0"/>
              <a:t>②アサガオのつぼみのときのめしべの先をテレビ画面で映す。開いている花のめしべの先も映す。</a:t>
            </a:r>
          </a:p>
        </p:txBody>
      </p:sp>
      <p:sp>
        <p:nvSpPr>
          <p:cNvPr id="11" name="正方形/長方形 10">
            <a:extLst>
              <a:ext uri="{FF2B5EF4-FFF2-40B4-BE49-F238E27FC236}">
                <a16:creationId xmlns="" xmlns:a16="http://schemas.microsoft.com/office/drawing/2014/main" id="{F1C58463-A0D5-4B7D-BE86-24CEB65FF424}"/>
              </a:ext>
            </a:extLst>
          </p:cNvPr>
          <p:cNvSpPr/>
          <p:nvPr/>
        </p:nvSpPr>
        <p:spPr>
          <a:xfrm>
            <a:off x="6411639" y="5317682"/>
            <a:ext cx="4924329" cy="830997"/>
          </a:xfrm>
          <a:prstGeom prst="rect">
            <a:avLst/>
          </a:prstGeom>
          <a:solidFill>
            <a:srgbClr val="FFFF00"/>
          </a:solidFill>
          <a:ln>
            <a:solidFill>
              <a:schemeClr val="tx1"/>
            </a:solidFill>
          </a:ln>
        </p:spPr>
        <p:txBody>
          <a:bodyPr wrap="square">
            <a:spAutoFit/>
          </a:bodyPr>
          <a:lstStyle/>
          <a:p>
            <a:r>
              <a:rPr lang="ja-JP" altLang="en-US" sz="2400" dirty="0">
                <a:solidFill>
                  <a:srgbClr val="FF0000"/>
                </a:solidFill>
              </a:rPr>
              <a:t>開いている時のめしべには花粉がついていることを理解させることができた。</a:t>
            </a:r>
            <a:endParaRPr lang="ja-JP" altLang="en-US" sz="3200" dirty="0">
              <a:solidFill>
                <a:srgbClr val="FF0000"/>
              </a:solidFill>
            </a:endParaRPr>
          </a:p>
        </p:txBody>
      </p:sp>
      <p:sp>
        <p:nvSpPr>
          <p:cNvPr id="12" name="テキスト ボックス 11">
            <a:extLst>
              <a:ext uri="{FF2B5EF4-FFF2-40B4-BE49-F238E27FC236}">
                <a16:creationId xmlns="" xmlns:a16="http://schemas.microsoft.com/office/drawing/2014/main" id="{2058390E-B1B3-4D0E-AD27-94FFA17385AB}"/>
              </a:ext>
            </a:extLst>
          </p:cNvPr>
          <p:cNvSpPr txBox="1"/>
          <p:nvPr/>
        </p:nvSpPr>
        <p:spPr>
          <a:xfrm>
            <a:off x="6411637" y="4421575"/>
            <a:ext cx="4924331" cy="830997"/>
          </a:xfrm>
          <a:prstGeom prst="rect">
            <a:avLst/>
          </a:prstGeom>
          <a:solidFill>
            <a:schemeClr val="bg1"/>
          </a:solidFill>
          <a:ln>
            <a:solidFill>
              <a:schemeClr val="tx1"/>
            </a:solidFill>
          </a:ln>
        </p:spPr>
        <p:txBody>
          <a:bodyPr wrap="square" rtlCol="0">
            <a:spAutoFit/>
          </a:bodyPr>
          <a:lstStyle/>
          <a:p>
            <a:r>
              <a:rPr lang="ja-JP" altLang="en-US" sz="2400" dirty="0"/>
              <a:t>③二つ並べて提示し、違いに気が付くようにする。 </a:t>
            </a:r>
            <a:r>
              <a:rPr lang="ja-JP" altLang="en-US" dirty="0"/>
              <a:t>	</a:t>
            </a:r>
          </a:p>
        </p:txBody>
      </p:sp>
    </p:spTree>
    <p:extLst>
      <p:ext uri="{BB962C8B-B14F-4D97-AF65-F5344CB8AC3E}">
        <p14:creationId xmlns:p14="http://schemas.microsoft.com/office/powerpoint/2010/main" val="3190420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 xmlns:a16="http://schemas.microsoft.com/office/drawing/2014/main" id="{1DE00C77-F0F2-4D10-8634-BDD1CE1B7F14}"/>
              </a:ext>
            </a:extLst>
          </p:cNvPr>
          <p:cNvSpPr txBox="1"/>
          <p:nvPr/>
        </p:nvSpPr>
        <p:spPr>
          <a:xfrm>
            <a:off x="3620001" y="640400"/>
            <a:ext cx="4951997" cy="523220"/>
          </a:xfrm>
          <a:prstGeom prst="rect">
            <a:avLst/>
          </a:prstGeom>
          <a:noFill/>
        </p:spPr>
        <p:txBody>
          <a:bodyPr wrap="none" rtlCol="0">
            <a:spAutoFit/>
          </a:bodyPr>
          <a:lstStyle/>
          <a:p>
            <a:r>
              <a:rPr kumimoji="1" lang="ja-JP" altLang="en-US" sz="2800" dirty="0"/>
              <a:t>（６）６年　図工　ポスターをかこう</a:t>
            </a:r>
          </a:p>
        </p:txBody>
      </p:sp>
      <p:sp>
        <p:nvSpPr>
          <p:cNvPr id="9" name="テキスト ボックス 8">
            <a:extLst>
              <a:ext uri="{FF2B5EF4-FFF2-40B4-BE49-F238E27FC236}">
                <a16:creationId xmlns="" xmlns:a16="http://schemas.microsoft.com/office/drawing/2014/main" id="{2687960A-33EB-48CA-8134-4431B03FB977}"/>
              </a:ext>
            </a:extLst>
          </p:cNvPr>
          <p:cNvSpPr txBox="1"/>
          <p:nvPr/>
        </p:nvSpPr>
        <p:spPr>
          <a:xfrm>
            <a:off x="1011676" y="4031404"/>
            <a:ext cx="4924331" cy="830997"/>
          </a:xfrm>
          <a:prstGeom prst="rect">
            <a:avLst/>
          </a:prstGeom>
          <a:solidFill>
            <a:schemeClr val="bg1"/>
          </a:solidFill>
          <a:ln>
            <a:solidFill>
              <a:schemeClr val="tx1"/>
            </a:solidFill>
          </a:ln>
        </p:spPr>
        <p:txBody>
          <a:bodyPr wrap="square" rtlCol="0">
            <a:spAutoFit/>
          </a:bodyPr>
          <a:lstStyle/>
          <a:p>
            <a:r>
              <a:rPr kumimoji="1" lang="ja-JP" altLang="en-US" sz="2400" dirty="0"/>
              <a:t>①参考作品をパソコンで提示し、構想を考える。</a:t>
            </a:r>
            <a:endParaRPr kumimoji="1" lang="en-US" altLang="ja-JP" sz="2400" dirty="0"/>
          </a:p>
        </p:txBody>
      </p:sp>
      <p:sp>
        <p:nvSpPr>
          <p:cNvPr id="10" name="テキスト ボックス 9">
            <a:extLst>
              <a:ext uri="{FF2B5EF4-FFF2-40B4-BE49-F238E27FC236}">
                <a16:creationId xmlns="" xmlns:a16="http://schemas.microsoft.com/office/drawing/2014/main" id="{EC9E707E-272E-4753-A691-43496A12E129}"/>
              </a:ext>
            </a:extLst>
          </p:cNvPr>
          <p:cNvSpPr txBox="1"/>
          <p:nvPr/>
        </p:nvSpPr>
        <p:spPr>
          <a:xfrm>
            <a:off x="1011675" y="5151613"/>
            <a:ext cx="4924331" cy="830997"/>
          </a:xfrm>
          <a:prstGeom prst="rect">
            <a:avLst/>
          </a:prstGeom>
          <a:solidFill>
            <a:schemeClr val="bg1"/>
          </a:solidFill>
          <a:ln>
            <a:solidFill>
              <a:schemeClr val="tx1"/>
            </a:solidFill>
          </a:ln>
        </p:spPr>
        <p:txBody>
          <a:bodyPr wrap="square" rtlCol="0">
            <a:spAutoFit/>
          </a:bodyPr>
          <a:lstStyle/>
          <a:p>
            <a:r>
              <a:rPr lang="ja-JP" altLang="en-US" sz="2400" dirty="0"/>
              <a:t>②例示を見ながら背景から塗るよさを考える。</a:t>
            </a:r>
          </a:p>
        </p:txBody>
      </p:sp>
      <p:sp>
        <p:nvSpPr>
          <p:cNvPr id="11" name="正方形/長方形 10">
            <a:extLst>
              <a:ext uri="{FF2B5EF4-FFF2-40B4-BE49-F238E27FC236}">
                <a16:creationId xmlns="" xmlns:a16="http://schemas.microsoft.com/office/drawing/2014/main" id="{F1C58463-A0D5-4B7D-BE86-24CEB65FF424}"/>
              </a:ext>
            </a:extLst>
          </p:cNvPr>
          <p:cNvSpPr/>
          <p:nvPr/>
        </p:nvSpPr>
        <p:spPr>
          <a:xfrm>
            <a:off x="6411639" y="5151613"/>
            <a:ext cx="4924329" cy="830997"/>
          </a:xfrm>
          <a:prstGeom prst="rect">
            <a:avLst/>
          </a:prstGeom>
          <a:solidFill>
            <a:srgbClr val="FFFF00"/>
          </a:solidFill>
          <a:ln>
            <a:solidFill>
              <a:schemeClr val="tx1"/>
            </a:solidFill>
          </a:ln>
        </p:spPr>
        <p:txBody>
          <a:bodyPr wrap="square">
            <a:spAutoFit/>
          </a:bodyPr>
          <a:lstStyle/>
          <a:p>
            <a:r>
              <a:rPr lang="ja-JP" altLang="en-US" sz="2400" dirty="0"/>
              <a:t>作品例や制作の方法、修正法などを示し、活動のイメージをもたせられた。</a:t>
            </a:r>
          </a:p>
        </p:txBody>
      </p:sp>
      <p:sp>
        <p:nvSpPr>
          <p:cNvPr id="12" name="テキスト ボックス 11">
            <a:extLst>
              <a:ext uri="{FF2B5EF4-FFF2-40B4-BE49-F238E27FC236}">
                <a16:creationId xmlns="" xmlns:a16="http://schemas.microsoft.com/office/drawing/2014/main" id="{2058390E-B1B3-4D0E-AD27-94FFA17385AB}"/>
              </a:ext>
            </a:extLst>
          </p:cNvPr>
          <p:cNvSpPr txBox="1"/>
          <p:nvPr/>
        </p:nvSpPr>
        <p:spPr>
          <a:xfrm>
            <a:off x="6411637" y="4031404"/>
            <a:ext cx="4924331" cy="830997"/>
          </a:xfrm>
          <a:prstGeom prst="rect">
            <a:avLst/>
          </a:prstGeom>
          <a:solidFill>
            <a:schemeClr val="bg1"/>
          </a:solidFill>
          <a:ln>
            <a:solidFill>
              <a:schemeClr val="tx1"/>
            </a:solidFill>
          </a:ln>
        </p:spPr>
        <p:txBody>
          <a:bodyPr wrap="square" rtlCol="0">
            <a:spAutoFit/>
          </a:bodyPr>
          <a:lstStyle/>
          <a:p>
            <a:r>
              <a:rPr lang="ja-JP" altLang="en-US" sz="2400" dirty="0"/>
              <a:t>③作品修正の様子をその場でデジカメに記録し、テレビで提示する。</a:t>
            </a:r>
            <a:endParaRPr lang="ja-JP" altLang="en-US" dirty="0"/>
          </a:p>
        </p:txBody>
      </p:sp>
      <p:pic>
        <p:nvPicPr>
          <p:cNvPr id="6" name="図 5">
            <a:extLst>
              <a:ext uri="{FF2B5EF4-FFF2-40B4-BE49-F238E27FC236}">
                <a16:creationId xmlns="" xmlns:a16="http://schemas.microsoft.com/office/drawing/2014/main" id="{BF6CA48F-3A0B-4C7B-B205-E46E5867534F}"/>
              </a:ext>
            </a:extLst>
          </p:cNvPr>
          <p:cNvPicPr>
            <a:picLocks noChangeAspect="1"/>
          </p:cNvPicPr>
          <p:nvPr/>
        </p:nvPicPr>
        <p:blipFill>
          <a:blip r:embed="rId2"/>
          <a:stretch>
            <a:fillRect/>
          </a:stretch>
        </p:blipFill>
        <p:spPr>
          <a:xfrm>
            <a:off x="1437645" y="1462654"/>
            <a:ext cx="3056534" cy="2279538"/>
          </a:xfrm>
          <a:prstGeom prst="rect">
            <a:avLst/>
          </a:prstGeom>
        </p:spPr>
      </p:pic>
      <p:pic>
        <p:nvPicPr>
          <p:cNvPr id="7" name="図 6">
            <a:extLst>
              <a:ext uri="{FF2B5EF4-FFF2-40B4-BE49-F238E27FC236}">
                <a16:creationId xmlns="" xmlns:a16="http://schemas.microsoft.com/office/drawing/2014/main" id="{8FFCA54B-BD2F-4EB7-BAA2-9936A21F5988}"/>
              </a:ext>
            </a:extLst>
          </p:cNvPr>
          <p:cNvPicPr>
            <a:picLocks noChangeAspect="1"/>
          </p:cNvPicPr>
          <p:nvPr/>
        </p:nvPicPr>
        <p:blipFill>
          <a:blip r:embed="rId3"/>
          <a:stretch>
            <a:fillRect/>
          </a:stretch>
        </p:blipFill>
        <p:spPr>
          <a:xfrm>
            <a:off x="4567732" y="1452832"/>
            <a:ext cx="3056534" cy="2289360"/>
          </a:xfrm>
          <a:prstGeom prst="rect">
            <a:avLst/>
          </a:prstGeom>
        </p:spPr>
      </p:pic>
      <p:pic>
        <p:nvPicPr>
          <p:cNvPr id="15" name="図 14">
            <a:extLst>
              <a:ext uri="{FF2B5EF4-FFF2-40B4-BE49-F238E27FC236}">
                <a16:creationId xmlns="" xmlns:a16="http://schemas.microsoft.com/office/drawing/2014/main" id="{0582C8B6-0F4A-4A56-B8E3-06E40460592A}"/>
              </a:ext>
            </a:extLst>
          </p:cNvPr>
          <p:cNvPicPr>
            <a:picLocks noChangeAspect="1"/>
          </p:cNvPicPr>
          <p:nvPr/>
        </p:nvPicPr>
        <p:blipFill>
          <a:blip r:embed="rId4"/>
          <a:stretch>
            <a:fillRect/>
          </a:stretch>
        </p:blipFill>
        <p:spPr>
          <a:xfrm>
            <a:off x="7723672" y="1462194"/>
            <a:ext cx="3030683" cy="2279998"/>
          </a:xfrm>
          <a:prstGeom prst="rect">
            <a:avLst/>
          </a:prstGeom>
        </p:spPr>
      </p:pic>
    </p:spTree>
    <p:extLst>
      <p:ext uri="{BB962C8B-B14F-4D97-AF65-F5344CB8AC3E}">
        <p14:creationId xmlns:p14="http://schemas.microsoft.com/office/powerpoint/2010/main" val="84478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EF57C43F-8DBC-4E6D-AA36-0CAA0BEC0CC5}"/>
              </a:ext>
            </a:extLst>
          </p:cNvPr>
          <p:cNvSpPr txBox="1"/>
          <p:nvPr/>
        </p:nvSpPr>
        <p:spPr>
          <a:xfrm>
            <a:off x="1300264" y="1997839"/>
            <a:ext cx="9591472" cy="2862322"/>
          </a:xfrm>
          <a:prstGeom prst="rect">
            <a:avLst/>
          </a:prstGeom>
          <a:noFill/>
        </p:spPr>
        <p:txBody>
          <a:bodyPr wrap="square" rtlCol="0">
            <a:spAutoFit/>
          </a:bodyPr>
          <a:lstStyle/>
          <a:p>
            <a:r>
              <a:rPr kumimoji="1" lang="ja-JP" altLang="en-US" sz="3600" dirty="0"/>
              <a:t>今後も</a:t>
            </a:r>
            <a:r>
              <a:rPr kumimoji="1" lang="en-US" altLang="ja-JP" sz="3600" dirty="0"/>
              <a:t>ICT</a:t>
            </a:r>
            <a:r>
              <a:rPr kumimoji="1" lang="ja-JP" altLang="en-US" sz="3600" dirty="0" err="1"/>
              <a:t>を利</a:t>
            </a:r>
            <a:r>
              <a:rPr kumimoji="1" lang="ja-JP" altLang="en-US" sz="3600" dirty="0"/>
              <a:t>活用し、</a:t>
            </a:r>
            <a:endParaRPr kumimoji="1" lang="en-US" altLang="ja-JP" sz="3600" dirty="0"/>
          </a:p>
          <a:p>
            <a:endParaRPr kumimoji="1" lang="en-US" altLang="ja-JP" sz="3600" dirty="0"/>
          </a:p>
          <a:p>
            <a:r>
              <a:rPr kumimoji="1" lang="ja-JP" altLang="en-US" sz="3600" dirty="0"/>
              <a:t>児童の興味・関心を高めたり、理解を深めたりして、</a:t>
            </a:r>
            <a:endParaRPr kumimoji="1" lang="en-US" altLang="ja-JP" sz="3600" dirty="0"/>
          </a:p>
          <a:p>
            <a:endParaRPr kumimoji="1" lang="en-US" altLang="ja-JP" sz="3600" dirty="0"/>
          </a:p>
          <a:p>
            <a:r>
              <a:rPr kumimoji="1" lang="ja-JP" altLang="en-US" sz="3600" dirty="0"/>
              <a:t>よりよい授業を目指しましょう。</a:t>
            </a:r>
            <a:endParaRPr kumimoji="1" lang="en-US" altLang="ja-JP" sz="3600" dirty="0"/>
          </a:p>
        </p:txBody>
      </p:sp>
    </p:spTree>
    <p:extLst>
      <p:ext uri="{BB962C8B-B14F-4D97-AF65-F5344CB8AC3E}">
        <p14:creationId xmlns:p14="http://schemas.microsoft.com/office/powerpoint/2010/main" val="3109189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DE605759-FD18-4737-BA03-6B158394C3F0}"/>
              </a:ext>
            </a:extLst>
          </p:cNvPr>
          <p:cNvSpPr txBox="1"/>
          <p:nvPr/>
        </p:nvSpPr>
        <p:spPr>
          <a:xfrm>
            <a:off x="898904" y="1230077"/>
            <a:ext cx="10394192" cy="954107"/>
          </a:xfrm>
          <a:prstGeom prst="rect">
            <a:avLst/>
          </a:prstGeom>
          <a:noFill/>
        </p:spPr>
        <p:txBody>
          <a:bodyPr wrap="none" rtlCol="0">
            <a:spAutoFit/>
          </a:bodyPr>
          <a:lstStyle/>
          <a:p>
            <a:r>
              <a:rPr kumimoji="1" lang="ja-JP" altLang="en-US" sz="2800" dirty="0"/>
              <a:t>２０１８年１１月　新時代の学びを支える先端技術のフル活用に向けて</a:t>
            </a:r>
            <a:endParaRPr kumimoji="1" lang="en-US" altLang="ja-JP" sz="2800" dirty="0"/>
          </a:p>
          <a:p>
            <a:r>
              <a:rPr kumimoji="1" lang="ja-JP" altLang="en-US" sz="2800" dirty="0"/>
              <a:t>　　　　　　　　　　（文部科学大臣発表）</a:t>
            </a:r>
          </a:p>
        </p:txBody>
      </p:sp>
      <p:sp>
        <p:nvSpPr>
          <p:cNvPr id="3" name="テキスト ボックス 2">
            <a:extLst>
              <a:ext uri="{FF2B5EF4-FFF2-40B4-BE49-F238E27FC236}">
                <a16:creationId xmlns="" xmlns:a16="http://schemas.microsoft.com/office/drawing/2014/main" id="{B469A6FD-876C-4C26-9116-F447EAD73780}"/>
              </a:ext>
            </a:extLst>
          </p:cNvPr>
          <p:cNvSpPr txBox="1"/>
          <p:nvPr/>
        </p:nvSpPr>
        <p:spPr>
          <a:xfrm>
            <a:off x="1901582" y="2644170"/>
            <a:ext cx="8388835" cy="1569660"/>
          </a:xfrm>
          <a:prstGeom prst="rect">
            <a:avLst/>
          </a:prstGeom>
          <a:noFill/>
        </p:spPr>
        <p:txBody>
          <a:bodyPr wrap="none" rtlCol="0">
            <a:spAutoFit/>
          </a:bodyPr>
          <a:lstStyle/>
          <a:p>
            <a:r>
              <a:rPr kumimoji="1" lang="ja-JP" altLang="en-US" sz="3200" dirty="0"/>
              <a:t>○　遠隔教育の推進による先進的な教育の実現</a:t>
            </a:r>
            <a:endParaRPr kumimoji="1" lang="en-US" altLang="ja-JP" sz="3200" dirty="0"/>
          </a:p>
          <a:p>
            <a:r>
              <a:rPr kumimoji="1" lang="ja-JP" altLang="en-US" sz="3200" dirty="0"/>
              <a:t>○　先端技術の導入による教師の授業支援</a:t>
            </a:r>
            <a:endParaRPr kumimoji="1" lang="en-US" altLang="ja-JP" sz="3200" dirty="0"/>
          </a:p>
          <a:p>
            <a:r>
              <a:rPr kumimoji="1" lang="ja-JP" altLang="en-US" sz="3200" dirty="0"/>
              <a:t>○　先端技術の活用のための環境整備</a:t>
            </a:r>
          </a:p>
        </p:txBody>
      </p:sp>
      <p:sp>
        <p:nvSpPr>
          <p:cNvPr id="4" name="テキスト ボックス 3">
            <a:extLst>
              <a:ext uri="{FF2B5EF4-FFF2-40B4-BE49-F238E27FC236}">
                <a16:creationId xmlns="" xmlns:a16="http://schemas.microsoft.com/office/drawing/2014/main" id="{8B01F532-A34C-440B-9CE4-D69A16783D79}"/>
              </a:ext>
            </a:extLst>
          </p:cNvPr>
          <p:cNvSpPr txBox="1"/>
          <p:nvPr/>
        </p:nvSpPr>
        <p:spPr>
          <a:xfrm>
            <a:off x="2668618" y="4824430"/>
            <a:ext cx="6854762" cy="646331"/>
          </a:xfrm>
          <a:prstGeom prst="rect">
            <a:avLst/>
          </a:prstGeom>
          <a:solidFill>
            <a:srgbClr val="FFFF00"/>
          </a:solidFill>
          <a:ln>
            <a:solidFill>
              <a:schemeClr val="tx1"/>
            </a:solidFill>
          </a:ln>
        </p:spPr>
        <p:txBody>
          <a:bodyPr wrap="none" rtlCol="0">
            <a:spAutoFit/>
          </a:bodyPr>
          <a:lstStyle/>
          <a:p>
            <a:r>
              <a:rPr kumimoji="1" lang="ja-JP" altLang="en-US" sz="3600" dirty="0">
                <a:solidFill>
                  <a:srgbClr val="FF0000"/>
                </a:solidFill>
              </a:rPr>
              <a:t>学校の</a:t>
            </a:r>
            <a:r>
              <a:rPr kumimoji="1" lang="en-US" altLang="ja-JP" sz="3600" dirty="0">
                <a:solidFill>
                  <a:srgbClr val="FF0000"/>
                </a:solidFill>
              </a:rPr>
              <a:t>ICT</a:t>
            </a:r>
            <a:r>
              <a:rPr kumimoji="1" lang="ja-JP" altLang="en-US" sz="3600" dirty="0">
                <a:solidFill>
                  <a:srgbClr val="FF0000"/>
                </a:solidFill>
              </a:rPr>
              <a:t>環境の整備促進が重要</a:t>
            </a:r>
          </a:p>
        </p:txBody>
      </p:sp>
    </p:spTree>
    <p:extLst>
      <p:ext uri="{BB962C8B-B14F-4D97-AF65-F5344CB8AC3E}">
        <p14:creationId xmlns:p14="http://schemas.microsoft.com/office/powerpoint/2010/main" val="1962746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79EE24AB-0D56-458D-ABB0-0DBDDF5289C6}"/>
              </a:ext>
            </a:extLst>
          </p:cNvPr>
          <p:cNvSpPr txBox="1"/>
          <p:nvPr/>
        </p:nvSpPr>
        <p:spPr>
          <a:xfrm>
            <a:off x="1305264" y="2644170"/>
            <a:ext cx="9581469" cy="1569660"/>
          </a:xfrm>
          <a:prstGeom prst="rect">
            <a:avLst/>
          </a:prstGeom>
          <a:noFill/>
        </p:spPr>
        <p:txBody>
          <a:bodyPr wrap="none" rtlCol="0">
            <a:spAutoFit/>
          </a:bodyPr>
          <a:lstStyle/>
          <a:p>
            <a:r>
              <a:rPr kumimoji="1" lang="ja-JP" altLang="en-US" sz="3200" dirty="0"/>
              <a:t>２０１８年度</a:t>
            </a:r>
            <a:endParaRPr kumimoji="1" lang="en-US" altLang="ja-JP" sz="3200" dirty="0"/>
          </a:p>
          <a:p>
            <a:r>
              <a:rPr kumimoji="1" lang="ja-JP" altLang="en-US" sz="3200" dirty="0"/>
              <a:t>「</a:t>
            </a:r>
            <a:r>
              <a:rPr kumimoji="1" lang="en-US" altLang="ja-JP" sz="3200" dirty="0"/>
              <a:t>NHK</a:t>
            </a:r>
            <a:r>
              <a:rPr kumimoji="1" lang="ja-JP" altLang="en-US" sz="3200" dirty="0"/>
              <a:t>小学校教師のメディア利用と意識に関する調査」</a:t>
            </a:r>
            <a:endParaRPr kumimoji="1" lang="en-US" altLang="ja-JP" sz="3200" dirty="0"/>
          </a:p>
          <a:p>
            <a:r>
              <a:rPr kumimoji="1" lang="ja-JP" altLang="en-US" sz="3200" dirty="0"/>
              <a:t>（</a:t>
            </a:r>
            <a:r>
              <a:rPr kumimoji="1" lang="en-US" altLang="ja-JP" sz="3200" dirty="0"/>
              <a:t>NHK</a:t>
            </a:r>
            <a:r>
              <a:rPr kumimoji="1" lang="ja-JP" altLang="en-US" sz="3200" dirty="0"/>
              <a:t>放送文化研究所）から</a:t>
            </a:r>
            <a:endParaRPr kumimoji="1" lang="en-US" altLang="ja-JP" sz="3200" dirty="0"/>
          </a:p>
        </p:txBody>
      </p:sp>
      <p:sp>
        <p:nvSpPr>
          <p:cNvPr id="3" name="テキスト ボックス 2">
            <a:extLst>
              <a:ext uri="{FF2B5EF4-FFF2-40B4-BE49-F238E27FC236}">
                <a16:creationId xmlns="" xmlns:a16="http://schemas.microsoft.com/office/drawing/2014/main" id="{63F47147-888B-4E43-9A0E-01B411D55FE2}"/>
              </a:ext>
            </a:extLst>
          </p:cNvPr>
          <p:cNvSpPr txBox="1"/>
          <p:nvPr/>
        </p:nvSpPr>
        <p:spPr>
          <a:xfrm>
            <a:off x="2207754" y="993339"/>
            <a:ext cx="7776488" cy="707886"/>
          </a:xfrm>
          <a:prstGeom prst="rect">
            <a:avLst/>
          </a:prstGeom>
          <a:noFill/>
        </p:spPr>
        <p:txBody>
          <a:bodyPr wrap="none" rtlCol="0">
            <a:spAutoFit/>
          </a:bodyPr>
          <a:lstStyle/>
          <a:p>
            <a:r>
              <a:rPr kumimoji="1" lang="ja-JP" altLang="en-US" sz="4000" b="1" dirty="0">
                <a:solidFill>
                  <a:schemeClr val="accent3"/>
                </a:solidFill>
              </a:rPr>
              <a:t>２　全国の</a:t>
            </a:r>
            <a:r>
              <a:rPr kumimoji="1" lang="en-US" altLang="ja-JP" sz="4000" b="1" dirty="0">
                <a:solidFill>
                  <a:schemeClr val="accent3"/>
                </a:solidFill>
              </a:rPr>
              <a:t>ICT</a:t>
            </a:r>
            <a:r>
              <a:rPr kumimoji="1" lang="ja-JP" altLang="en-US" sz="4000" b="1" dirty="0">
                <a:solidFill>
                  <a:schemeClr val="accent3"/>
                </a:solidFill>
              </a:rPr>
              <a:t>活用についての考察</a:t>
            </a:r>
          </a:p>
        </p:txBody>
      </p:sp>
    </p:spTree>
    <p:extLst>
      <p:ext uri="{BB962C8B-B14F-4D97-AF65-F5344CB8AC3E}">
        <p14:creationId xmlns:p14="http://schemas.microsoft.com/office/powerpoint/2010/main" val="330235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 xmlns:a16="http://schemas.microsoft.com/office/drawing/2014/main" id="{03692614-3F7A-4C4A-95BF-CE3B7FBAFAD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86576" y="624114"/>
            <a:ext cx="8818847" cy="5617029"/>
          </a:xfrm>
          <a:prstGeom prst="rect">
            <a:avLst/>
          </a:prstGeom>
        </p:spPr>
      </p:pic>
      <p:sp>
        <p:nvSpPr>
          <p:cNvPr id="5" name="楕円 4">
            <a:extLst>
              <a:ext uri="{FF2B5EF4-FFF2-40B4-BE49-F238E27FC236}">
                <a16:creationId xmlns="" xmlns:a16="http://schemas.microsoft.com/office/drawing/2014/main" id="{686E22CF-C974-412D-9511-9E05154AE753}"/>
              </a:ext>
            </a:extLst>
          </p:cNvPr>
          <p:cNvSpPr/>
          <p:nvPr/>
        </p:nvSpPr>
        <p:spPr>
          <a:xfrm>
            <a:off x="9202057" y="2728685"/>
            <a:ext cx="493486" cy="39188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6" name="楕円 5">
            <a:extLst>
              <a:ext uri="{FF2B5EF4-FFF2-40B4-BE49-F238E27FC236}">
                <a16:creationId xmlns="" xmlns:a16="http://schemas.microsoft.com/office/drawing/2014/main" id="{9221EB42-EC4B-487B-8CFC-621167D0B781}"/>
              </a:ext>
            </a:extLst>
          </p:cNvPr>
          <p:cNvSpPr/>
          <p:nvPr/>
        </p:nvSpPr>
        <p:spPr>
          <a:xfrm>
            <a:off x="9202057" y="3175001"/>
            <a:ext cx="493486" cy="39188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7" name="楕円 6">
            <a:extLst>
              <a:ext uri="{FF2B5EF4-FFF2-40B4-BE49-F238E27FC236}">
                <a16:creationId xmlns="" xmlns:a16="http://schemas.microsoft.com/office/drawing/2014/main" id="{F8A440A8-1E6D-442A-A21D-6600AD7B8D0A}"/>
              </a:ext>
            </a:extLst>
          </p:cNvPr>
          <p:cNvSpPr/>
          <p:nvPr/>
        </p:nvSpPr>
        <p:spPr>
          <a:xfrm>
            <a:off x="1686575" y="3158673"/>
            <a:ext cx="1129195" cy="39188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9" name="楕円 8">
            <a:extLst>
              <a:ext uri="{FF2B5EF4-FFF2-40B4-BE49-F238E27FC236}">
                <a16:creationId xmlns="" xmlns:a16="http://schemas.microsoft.com/office/drawing/2014/main" id="{23D580EB-0D88-4751-82A2-5A910950DCE3}"/>
              </a:ext>
            </a:extLst>
          </p:cNvPr>
          <p:cNvSpPr/>
          <p:nvPr/>
        </p:nvSpPr>
        <p:spPr>
          <a:xfrm>
            <a:off x="1686576" y="2714171"/>
            <a:ext cx="809882" cy="39188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10" name="楕円 9">
            <a:extLst>
              <a:ext uri="{FF2B5EF4-FFF2-40B4-BE49-F238E27FC236}">
                <a16:creationId xmlns="" xmlns:a16="http://schemas.microsoft.com/office/drawing/2014/main" id="{176BE9FC-801F-4441-8EF1-13910CE019C4}"/>
              </a:ext>
            </a:extLst>
          </p:cNvPr>
          <p:cNvSpPr/>
          <p:nvPr/>
        </p:nvSpPr>
        <p:spPr>
          <a:xfrm>
            <a:off x="1686574" y="4339771"/>
            <a:ext cx="1463026" cy="66765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11" name="楕円 10">
            <a:extLst>
              <a:ext uri="{FF2B5EF4-FFF2-40B4-BE49-F238E27FC236}">
                <a16:creationId xmlns="" xmlns:a16="http://schemas.microsoft.com/office/drawing/2014/main" id="{E5FAFD09-0AEC-416B-9C2D-42A5BC9FA0FA}"/>
              </a:ext>
            </a:extLst>
          </p:cNvPr>
          <p:cNvSpPr/>
          <p:nvPr/>
        </p:nvSpPr>
        <p:spPr>
          <a:xfrm>
            <a:off x="9202057" y="4521199"/>
            <a:ext cx="493486" cy="39188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12" name="テキスト ボックス 11">
            <a:extLst>
              <a:ext uri="{FF2B5EF4-FFF2-40B4-BE49-F238E27FC236}">
                <a16:creationId xmlns="" xmlns:a16="http://schemas.microsoft.com/office/drawing/2014/main" id="{0660CEB5-0090-4729-8173-0C51F931F355}"/>
              </a:ext>
            </a:extLst>
          </p:cNvPr>
          <p:cNvSpPr txBox="1"/>
          <p:nvPr/>
        </p:nvSpPr>
        <p:spPr>
          <a:xfrm>
            <a:off x="2251172" y="3621317"/>
            <a:ext cx="9103774" cy="523220"/>
          </a:xfrm>
          <a:prstGeom prst="rect">
            <a:avLst/>
          </a:prstGeom>
          <a:solidFill>
            <a:srgbClr val="FFFF00"/>
          </a:solidFill>
          <a:ln>
            <a:solidFill>
              <a:schemeClr val="tx1"/>
            </a:solidFill>
          </a:ln>
        </p:spPr>
        <p:txBody>
          <a:bodyPr wrap="none" rtlCol="0">
            <a:spAutoFit/>
          </a:bodyPr>
          <a:lstStyle/>
          <a:p>
            <a:r>
              <a:rPr kumimoji="1" lang="ja-JP" altLang="en-US" sz="2800" dirty="0">
                <a:solidFill>
                  <a:srgbClr val="FF0000"/>
                </a:solidFill>
              </a:rPr>
              <a:t>授業におけるパソコン、タブレット端末の利用が広まっている</a:t>
            </a:r>
          </a:p>
        </p:txBody>
      </p:sp>
      <p:sp>
        <p:nvSpPr>
          <p:cNvPr id="13" name="テキスト ボックス 12">
            <a:extLst>
              <a:ext uri="{FF2B5EF4-FFF2-40B4-BE49-F238E27FC236}">
                <a16:creationId xmlns="" xmlns:a16="http://schemas.microsoft.com/office/drawing/2014/main" id="{B6671CCF-EFA6-4445-9E4B-3A31BA0CF5C6}"/>
              </a:ext>
            </a:extLst>
          </p:cNvPr>
          <p:cNvSpPr txBox="1"/>
          <p:nvPr/>
        </p:nvSpPr>
        <p:spPr>
          <a:xfrm>
            <a:off x="2251172" y="5116641"/>
            <a:ext cx="6875600" cy="523220"/>
          </a:xfrm>
          <a:prstGeom prst="rect">
            <a:avLst/>
          </a:prstGeom>
          <a:solidFill>
            <a:srgbClr val="FFFF00"/>
          </a:solidFill>
          <a:ln>
            <a:solidFill>
              <a:schemeClr val="tx1"/>
            </a:solidFill>
          </a:ln>
        </p:spPr>
        <p:txBody>
          <a:bodyPr wrap="none" rtlCol="0">
            <a:spAutoFit/>
          </a:bodyPr>
          <a:lstStyle/>
          <a:p>
            <a:r>
              <a:rPr kumimoji="1" lang="ja-JP" altLang="en-US" sz="2800" dirty="0">
                <a:solidFill>
                  <a:srgbClr val="FF0000"/>
                </a:solidFill>
              </a:rPr>
              <a:t>利用が容易な実物投影機もよく使われている</a:t>
            </a:r>
          </a:p>
        </p:txBody>
      </p:sp>
    </p:spTree>
    <p:extLst>
      <p:ext uri="{BB962C8B-B14F-4D97-AF65-F5344CB8AC3E}">
        <p14:creationId xmlns:p14="http://schemas.microsoft.com/office/powerpoint/2010/main" val="3007908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 xmlns:a16="http://schemas.microsoft.com/office/drawing/2014/main" id="{4E6A4035-DFBF-40ED-8A1D-321AED23F2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11318" y="647566"/>
            <a:ext cx="4169363" cy="5562867"/>
          </a:xfrm>
          <a:prstGeom prst="rect">
            <a:avLst/>
          </a:prstGeom>
        </p:spPr>
      </p:pic>
      <p:sp>
        <p:nvSpPr>
          <p:cNvPr id="7" name="楕円 6">
            <a:extLst>
              <a:ext uri="{FF2B5EF4-FFF2-40B4-BE49-F238E27FC236}">
                <a16:creationId xmlns="" xmlns:a16="http://schemas.microsoft.com/office/drawing/2014/main" id="{EC5DEE8B-1535-4FC7-BED4-0616E8BDB5D9}"/>
              </a:ext>
            </a:extLst>
          </p:cNvPr>
          <p:cNvSpPr/>
          <p:nvPr/>
        </p:nvSpPr>
        <p:spPr>
          <a:xfrm>
            <a:off x="5286116" y="1371146"/>
            <a:ext cx="1629033" cy="45765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8" name="楕円 7">
            <a:extLst>
              <a:ext uri="{FF2B5EF4-FFF2-40B4-BE49-F238E27FC236}">
                <a16:creationId xmlns="" xmlns:a16="http://schemas.microsoft.com/office/drawing/2014/main" id="{798C6647-D463-4575-BD7C-E154CA64D9EF}"/>
              </a:ext>
            </a:extLst>
          </p:cNvPr>
          <p:cNvSpPr/>
          <p:nvPr/>
        </p:nvSpPr>
        <p:spPr>
          <a:xfrm>
            <a:off x="5281482" y="5138283"/>
            <a:ext cx="1447931" cy="45765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9" name="テキスト ボックス 8">
            <a:extLst>
              <a:ext uri="{FF2B5EF4-FFF2-40B4-BE49-F238E27FC236}">
                <a16:creationId xmlns="" xmlns:a16="http://schemas.microsoft.com/office/drawing/2014/main" id="{2C79D870-D42E-4953-8CC4-925017B17D4F}"/>
              </a:ext>
            </a:extLst>
          </p:cNvPr>
          <p:cNvSpPr txBox="1"/>
          <p:nvPr/>
        </p:nvSpPr>
        <p:spPr>
          <a:xfrm>
            <a:off x="2224617" y="5796297"/>
            <a:ext cx="7742763" cy="523220"/>
          </a:xfrm>
          <a:prstGeom prst="rect">
            <a:avLst/>
          </a:prstGeom>
          <a:solidFill>
            <a:srgbClr val="FFFF00"/>
          </a:solidFill>
          <a:ln>
            <a:solidFill>
              <a:schemeClr val="tx1"/>
            </a:solidFill>
          </a:ln>
        </p:spPr>
        <p:txBody>
          <a:bodyPr wrap="square" rtlCol="0">
            <a:spAutoFit/>
          </a:bodyPr>
          <a:lstStyle/>
          <a:p>
            <a:r>
              <a:rPr kumimoji="1" lang="ja-JP" altLang="en-US" sz="2800" dirty="0">
                <a:solidFill>
                  <a:srgbClr val="FF0000"/>
                </a:solidFill>
              </a:rPr>
              <a:t>低学年は、パソコン・タブレット端末の利用が少ない</a:t>
            </a:r>
          </a:p>
        </p:txBody>
      </p:sp>
    </p:spTree>
    <p:extLst>
      <p:ext uri="{BB962C8B-B14F-4D97-AF65-F5344CB8AC3E}">
        <p14:creationId xmlns:p14="http://schemas.microsoft.com/office/powerpoint/2010/main" val="2407684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 xmlns:a16="http://schemas.microsoft.com/office/drawing/2014/main" id="{C6E85A8E-5A8C-447F-95D3-B4FBFCF6AA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24569" y="635794"/>
            <a:ext cx="7942862" cy="5586412"/>
          </a:xfrm>
          <a:prstGeom prst="rect">
            <a:avLst/>
          </a:prstGeom>
        </p:spPr>
      </p:pic>
      <p:sp>
        <p:nvSpPr>
          <p:cNvPr id="8" name="テキスト ボックス 7">
            <a:extLst>
              <a:ext uri="{FF2B5EF4-FFF2-40B4-BE49-F238E27FC236}">
                <a16:creationId xmlns="" xmlns:a16="http://schemas.microsoft.com/office/drawing/2014/main" id="{EA3FB6FD-AAC9-4341-B1B5-6109D041731F}"/>
              </a:ext>
            </a:extLst>
          </p:cNvPr>
          <p:cNvSpPr txBox="1"/>
          <p:nvPr/>
        </p:nvSpPr>
        <p:spPr>
          <a:xfrm>
            <a:off x="3499512" y="3428999"/>
            <a:ext cx="5192976" cy="523220"/>
          </a:xfrm>
          <a:prstGeom prst="rect">
            <a:avLst/>
          </a:prstGeom>
          <a:solidFill>
            <a:srgbClr val="FFFF00"/>
          </a:solidFill>
          <a:ln>
            <a:solidFill>
              <a:schemeClr val="tx1"/>
            </a:solidFill>
          </a:ln>
        </p:spPr>
        <p:txBody>
          <a:bodyPr wrap="square" rtlCol="0">
            <a:spAutoFit/>
          </a:bodyPr>
          <a:lstStyle/>
          <a:p>
            <a:r>
              <a:rPr kumimoji="1" lang="ja-JP" altLang="en-US" sz="2800" dirty="0">
                <a:solidFill>
                  <a:srgbClr val="FF0000"/>
                </a:solidFill>
              </a:rPr>
              <a:t>２人以上に１台での活動は少ない</a:t>
            </a:r>
          </a:p>
        </p:txBody>
      </p:sp>
      <p:sp>
        <p:nvSpPr>
          <p:cNvPr id="9" name="四角形: 角を丸くする 8">
            <a:extLst>
              <a:ext uri="{FF2B5EF4-FFF2-40B4-BE49-F238E27FC236}">
                <a16:creationId xmlns="" xmlns:a16="http://schemas.microsoft.com/office/drawing/2014/main" id="{2ABCA25D-A7C2-4BC3-A19B-CE57875368A9}"/>
              </a:ext>
            </a:extLst>
          </p:cNvPr>
          <p:cNvSpPr/>
          <p:nvPr/>
        </p:nvSpPr>
        <p:spPr>
          <a:xfrm>
            <a:off x="4100515" y="1628775"/>
            <a:ext cx="3771900" cy="172879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Tree>
    <p:extLst>
      <p:ext uri="{BB962C8B-B14F-4D97-AF65-F5344CB8AC3E}">
        <p14:creationId xmlns:p14="http://schemas.microsoft.com/office/powerpoint/2010/main" val="254039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 xmlns:a16="http://schemas.microsoft.com/office/drawing/2014/main" id="{A9B6F7BC-466D-4A0A-B81B-B06C8A4909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94309" y="642937"/>
            <a:ext cx="5203382" cy="5572125"/>
          </a:xfrm>
          <a:prstGeom prst="rect">
            <a:avLst/>
          </a:prstGeom>
        </p:spPr>
      </p:pic>
      <p:sp>
        <p:nvSpPr>
          <p:cNvPr id="5" name="四角形: 角を丸くする 4">
            <a:extLst>
              <a:ext uri="{FF2B5EF4-FFF2-40B4-BE49-F238E27FC236}">
                <a16:creationId xmlns="" xmlns:a16="http://schemas.microsoft.com/office/drawing/2014/main" id="{C2E80F4D-87DC-408D-8A05-9C7E03BDC843}"/>
              </a:ext>
            </a:extLst>
          </p:cNvPr>
          <p:cNvSpPr/>
          <p:nvPr/>
        </p:nvSpPr>
        <p:spPr>
          <a:xfrm>
            <a:off x="3643314" y="4186237"/>
            <a:ext cx="4843462" cy="27146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7" name="四角形: 角を丸くする 6">
            <a:extLst>
              <a:ext uri="{FF2B5EF4-FFF2-40B4-BE49-F238E27FC236}">
                <a16:creationId xmlns="" xmlns:a16="http://schemas.microsoft.com/office/drawing/2014/main" id="{EAC39E6F-BB68-4F77-B985-08F83B22EC1C}"/>
              </a:ext>
            </a:extLst>
          </p:cNvPr>
          <p:cNvSpPr/>
          <p:nvPr/>
        </p:nvSpPr>
        <p:spPr>
          <a:xfrm>
            <a:off x="3643314" y="4457703"/>
            <a:ext cx="4843462" cy="428622"/>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8" name="テキスト ボックス 7">
            <a:extLst>
              <a:ext uri="{FF2B5EF4-FFF2-40B4-BE49-F238E27FC236}">
                <a16:creationId xmlns="" xmlns:a16="http://schemas.microsoft.com/office/drawing/2014/main" id="{691DF8D0-5F0D-4386-BBF8-2CA5AFF13180}"/>
              </a:ext>
            </a:extLst>
          </p:cNvPr>
          <p:cNvSpPr txBox="1"/>
          <p:nvPr/>
        </p:nvSpPr>
        <p:spPr>
          <a:xfrm>
            <a:off x="3799792" y="5027473"/>
            <a:ext cx="4592416" cy="523220"/>
          </a:xfrm>
          <a:prstGeom prst="rect">
            <a:avLst/>
          </a:prstGeom>
          <a:solidFill>
            <a:srgbClr val="FFFF00"/>
          </a:solidFill>
          <a:ln>
            <a:solidFill>
              <a:schemeClr val="tx1"/>
            </a:solidFill>
          </a:ln>
        </p:spPr>
        <p:txBody>
          <a:bodyPr wrap="square" rtlCol="0">
            <a:spAutoFit/>
          </a:bodyPr>
          <a:lstStyle/>
          <a:p>
            <a:r>
              <a:rPr kumimoji="1" lang="en-US" altLang="ja-JP" sz="2800" dirty="0">
                <a:solidFill>
                  <a:srgbClr val="FF0000"/>
                </a:solidFill>
              </a:rPr>
              <a:t>NHK for school</a:t>
            </a:r>
            <a:r>
              <a:rPr kumimoji="1" lang="ja-JP" altLang="en-US" sz="2800" dirty="0">
                <a:solidFill>
                  <a:srgbClr val="FF0000"/>
                </a:solidFill>
              </a:rPr>
              <a:t>の利用が多い</a:t>
            </a:r>
          </a:p>
        </p:txBody>
      </p:sp>
    </p:spTree>
    <p:extLst>
      <p:ext uri="{BB962C8B-B14F-4D97-AF65-F5344CB8AC3E}">
        <p14:creationId xmlns:p14="http://schemas.microsoft.com/office/powerpoint/2010/main" val="3753047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7BB27039-636B-47F2-BC24-7A47888AC024}"/>
              </a:ext>
            </a:extLst>
          </p:cNvPr>
          <p:cNvSpPr txBox="1"/>
          <p:nvPr/>
        </p:nvSpPr>
        <p:spPr>
          <a:xfrm>
            <a:off x="3832847" y="1163826"/>
            <a:ext cx="4562467" cy="584775"/>
          </a:xfrm>
          <a:prstGeom prst="rect">
            <a:avLst/>
          </a:prstGeom>
          <a:noFill/>
        </p:spPr>
        <p:txBody>
          <a:bodyPr wrap="none" rtlCol="0">
            <a:spAutoFit/>
          </a:bodyPr>
          <a:lstStyle/>
          <a:p>
            <a:r>
              <a:rPr kumimoji="1" lang="ja-JP" altLang="en-US" sz="3200" dirty="0"/>
              <a:t>学習者用デジタル教科書</a:t>
            </a:r>
          </a:p>
        </p:txBody>
      </p:sp>
      <p:sp>
        <p:nvSpPr>
          <p:cNvPr id="3" name="テキスト ボックス 2">
            <a:extLst>
              <a:ext uri="{FF2B5EF4-FFF2-40B4-BE49-F238E27FC236}">
                <a16:creationId xmlns="" xmlns:a16="http://schemas.microsoft.com/office/drawing/2014/main" id="{B933D455-3713-4A53-801E-026C6E928984}"/>
              </a:ext>
            </a:extLst>
          </p:cNvPr>
          <p:cNvSpPr txBox="1"/>
          <p:nvPr/>
        </p:nvSpPr>
        <p:spPr>
          <a:xfrm>
            <a:off x="1720673" y="1934339"/>
            <a:ext cx="8786813" cy="3970318"/>
          </a:xfrm>
          <a:prstGeom prst="rect">
            <a:avLst/>
          </a:prstGeom>
          <a:noFill/>
        </p:spPr>
        <p:txBody>
          <a:bodyPr wrap="square" rtlCol="0">
            <a:spAutoFit/>
          </a:bodyPr>
          <a:lstStyle/>
          <a:p>
            <a:r>
              <a:rPr kumimoji="1" lang="ja-JP" altLang="en-US" sz="2800" dirty="0"/>
              <a:t>○１人１人の児童が手にする通常の紙の教科書と</a:t>
            </a:r>
            <a:endParaRPr kumimoji="1" lang="en-US" altLang="ja-JP" sz="2800" dirty="0"/>
          </a:p>
          <a:p>
            <a:r>
              <a:rPr kumimoji="1" lang="ja-JP" altLang="en-US" sz="2800" dirty="0"/>
              <a:t>　同一の内容をデジタル化したもの</a:t>
            </a:r>
            <a:endParaRPr kumimoji="1" lang="en-US" altLang="ja-JP" sz="2800" dirty="0"/>
          </a:p>
          <a:p>
            <a:r>
              <a:rPr kumimoji="1" lang="ja-JP" altLang="en-US" sz="2800" dirty="0"/>
              <a:t>○拡大表示や書き込み、学習データの保存、</a:t>
            </a:r>
            <a:endParaRPr kumimoji="1" lang="en-US" altLang="ja-JP" sz="2800" dirty="0"/>
          </a:p>
          <a:p>
            <a:r>
              <a:rPr kumimoji="1" lang="ja-JP" altLang="en-US" sz="2800" dirty="0"/>
              <a:t>　音声による読み上げなどの機能</a:t>
            </a:r>
            <a:endParaRPr kumimoji="1" lang="en-US" altLang="ja-JP" sz="2800" dirty="0"/>
          </a:p>
          <a:p>
            <a:r>
              <a:rPr kumimoji="1" lang="ja-JP" altLang="en-US" sz="2800" dirty="0"/>
              <a:t>○動画、音声やアニメーション、自己学習用のドリルなどの</a:t>
            </a:r>
            <a:endParaRPr kumimoji="1" lang="en-US" altLang="ja-JP" sz="2800" dirty="0"/>
          </a:p>
          <a:p>
            <a:r>
              <a:rPr kumimoji="1" lang="ja-JP" altLang="en-US" sz="2800" dirty="0"/>
              <a:t>　デジタルコンテンツと一体的に活用</a:t>
            </a:r>
            <a:endParaRPr kumimoji="1" lang="en-US" altLang="ja-JP" sz="2800" dirty="0"/>
          </a:p>
          <a:p>
            <a:r>
              <a:rPr kumimoji="1" lang="ja-JP" altLang="en-US" sz="2800" dirty="0"/>
              <a:t>○視覚障害や発達障害などのため、紙の教科書での</a:t>
            </a:r>
            <a:endParaRPr kumimoji="1" lang="en-US" altLang="ja-JP" sz="2800" dirty="0"/>
          </a:p>
          <a:p>
            <a:r>
              <a:rPr kumimoji="1" lang="ja-JP" altLang="en-US" sz="2800" dirty="0"/>
              <a:t>　学習が困難な児童も</a:t>
            </a:r>
            <a:endParaRPr kumimoji="1" lang="en-US" altLang="ja-JP" sz="2800" dirty="0"/>
          </a:p>
          <a:p>
            <a:r>
              <a:rPr kumimoji="1" lang="ja-JP" altLang="en-US" sz="2800" dirty="0"/>
              <a:t>○２０１９年４月１日より、紙の教科書に代えて使用可能</a:t>
            </a:r>
          </a:p>
        </p:txBody>
      </p:sp>
    </p:spTree>
    <p:extLst>
      <p:ext uri="{BB962C8B-B14F-4D97-AF65-F5344CB8AC3E}">
        <p14:creationId xmlns:p14="http://schemas.microsoft.com/office/powerpoint/2010/main" val="3042013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1467</TotalTime>
  <Words>879</Words>
  <Application>Microsoft Office PowerPoint</Application>
  <PresentationFormat>ワイド画面</PresentationFormat>
  <Paragraphs>120</Paragraphs>
  <Slides>25</Slides>
  <Notes>22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25</vt:i4>
      </vt:variant>
    </vt:vector>
  </HeadingPairs>
  <TitlesOfParts>
    <vt:vector size="33" baseType="lpstr">
      <vt:lpstr>ＭＳ Ｐゴシック</vt:lpstr>
      <vt:lpstr>ＭＳ Ｐ明朝</vt:lpstr>
      <vt:lpstr>ＭＳ 明朝</vt:lpstr>
      <vt:lpstr>Arial</vt:lpstr>
      <vt:lpstr>Calibri</vt:lpstr>
      <vt:lpstr>Garamond</vt:lpstr>
      <vt:lpstr>Times New Roman</vt:lpstr>
      <vt:lpstr>オーガニック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磯一 若宮</dc:creator>
  <cp:lastModifiedBy>TC132705</cp:lastModifiedBy>
  <cp:revision>50</cp:revision>
  <dcterms:created xsi:type="dcterms:W3CDTF">2019-07-13T00:05:46Z</dcterms:created>
  <dcterms:modified xsi:type="dcterms:W3CDTF">2019-07-23T02:09:15Z</dcterms:modified>
</cp:coreProperties>
</file>